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57"/>
  </p:notesMasterIdLst>
  <p:sldIdLst>
    <p:sldId id="256" r:id="rId15"/>
    <p:sldId id="319" r:id="rId16"/>
    <p:sldId id="320" r:id="rId17"/>
    <p:sldId id="321" r:id="rId18"/>
    <p:sldId id="322" r:id="rId19"/>
    <p:sldId id="323" r:id="rId20"/>
    <p:sldId id="325" r:id="rId21"/>
    <p:sldId id="326" r:id="rId22"/>
    <p:sldId id="327" r:id="rId23"/>
    <p:sldId id="328" r:id="rId24"/>
    <p:sldId id="304" r:id="rId25"/>
    <p:sldId id="305" r:id="rId26"/>
    <p:sldId id="307" r:id="rId27"/>
    <p:sldId id="317" r:id="rId28"/>
    <p:sldId id="308" r:id="rId29"/>
    <p:sldId id="311" r:id="rId30"/>
    <p:sldId id="312" r:id="rId31"/>
    <p:sldId id="329" r:id="rId32"/>
    <p:sldId id="330" r:id="rId33"/>
    <p:sldId id="292" r:id="rId34"/>
    <p:sldId id="296" r:id="rId35"/>
    <p:sldId id="298" r:id="rId36"/>
    <p:sldId id="297" r:id="rId37"/>
    <p:sldId id="300" r:id="rId38"/>
    <p:sldId id="331" r:id="rId39"/>
    <p:sldId id="280" r:id="rId40"/>
    <p:sldId id="301" r:id="rId41"/>
    <p:sldId id="332" r:id="rId42"/>
    <p:sldId id="335" r:id="rId43"/>
    <p:sldId id="336" r:id="rId44"/>
    <p:sldId id="324" r:id="rId45"/>
    <p:sldId id="337" r:id="rId46"/>
    <p:sldId id="338" r:id="rId47"/>
    <p:sldId id="295" r:id="rId48"/>
    <p:sldId id="268" r:id="rId49"/>
    <p:sldId id="294" r:id="rId50"/>
    <p:sldId id="269" r:id="rId51"/>
    <p:sldId id="274" r:id="rId52"/>
    <p:sldId id="270" r:id="rId53"/>
    <p:sldId id="271" r:id="rId54"/>
    <p:sldId id="272" r:id="rId55"/>
    <p:sldId id="303" r:id="rId5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0"/>
    <p:restoredTop sz="70032"/>
  </p:normalViewPr>
  <p:slideViewPr>
    <p:cSldViewPr>
      <p:cViewPr varScale="1">
        <p:scale>
          <a:sx n="80" d="100"/>
          <a:sy n="80" d="100"/>
        </p:scale>
        <p:origin x="1768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viewProps" Target="view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862DED-0293-D34E-AEB3-99F26090D99C}" type="doc">
      <dgm:prSet loTypeId="urn:microsoft.com/office/officeart/2005/8/layout/vList3" loCatId="" qsTypeId="urn:microsoft.com/office/officeart/2005/8/quickstyle/simple1" qsCatId="simple" csTypeId="urn:microsoft.com/office/officeart/2005/8/colors/colorful5" csCatId="colorful" phldr="1"/>
      <dgm:spPr/>
    </dgm:pt>
    <dgm:pt modelId="{B0A04EA5-8D40-ED44-9C35-11B876487E27}">
      <dgm:prSet phldrT="[Text]"/>
      <dgm:spPr/>
      <dgm:t>
        <a:bodyPr/>
        <a:lstStyle/>
        <a:p>
          <a:r>
            <a:rPr lang="en-US" altLang="zh-CN" dirty="0"/>
            <a:t>48</a:t>
          </a:r>
          <a:r>
            <a:rPr lang="zh-CN" altLang="en-US" dirty="0"/>
            <a:t> </a:t>
          </a:r>
          <a:r>
            <a:rPr lang="en-US" altLang="zh-CN" dirty="0"/>
            <a:t>hours</a:t>
          </a:r>
          <a:endParaRPr lang="en-GB" dirty="0"/>
        </a:p>
      </dgm:t>
    </dgm:pt>
    <dgm:pt modelId="{24AAF9CB-D9F4-CE43-BC05-77EE5D6A9022}" type="parTrans" cxnId="{ACD9F6B8-4211-184F-8BCC-68A2CD3B4144}">
      <dgm:prSet/>
      <dgm:spPr/>
      <dgm:t>
        <a:bodyPr/>
        <a:lstStyle/>
        <a:p>
          <a:endParaRPr lang="en-GB"/>
        </a:p>
      </dgm:t>
    </dgm:pt>
    <dgm:pt modelId="{BC7AF426-14B3-294A-ACB2-48E8E892680E}" type="sibTrans" cxnId="{ACD9F6B8-4211-184F-8BCC-68A2CD3B4144}">
      <dgm:prSet/>
      <dgm:spPr/>
      <dgm:t>
        <a:bodyPr/>
        <a:lstStyle/>
        <a:p>
          <a:endParaRPr lang="en-GB"/>
        </a:p>
      </dgm:t>
    </dgm:pt>
    <dgm:pt modelId="{CCD990E3-0D86-AE40-BDBC-84A2174BD90A}">
      <dgm:prSet phldrT="[Text]"/>
      <dgm:spPr/>
      <dgm:t>
        <a:bodyPr/>
        <a:lstStyle/>
        <a:p>
          <a:r>
            <a:rPr lang="en-US" altLang="zh-CN" dirty="0"/>
            <a:t>230K</a:t>
          </a:r>
          <a:r>
            <a:rPr lang="zh-CN" altLang="en-US" dirty="0"/>
            <a:t> </a:t>
          </a:r>
          <a:r>
            <a:rPr lang="en-US" altLang="zh-CN" dirty="0"/>
            <a:t>machines</a:t>
          </a:r>
          <a:endParaRPr lang="en-GB" dirty="0"/>
        </a:p>
      </dgm:t>
    </dgm:pt>
    <dgm:pt modelId="{79744F00-6F62-C846-9F2E-9C6BB9342733}" type="parTrans" cxnId="{054D38B5-688C-AF4D-98AA-1A3D90F90748}">
      <dgm:prSet/>
      <dgm:spPr/>
      <dgm:t>
        <a:bodyPr/>
        <a:lstStyle/>
        <a:p>
          <a:endParaRPr lang="en-GB"/>
        </a:p>
      </dgm:t>
    </dgm:pt>
    <dgm:pt modelId="{50D7DE23-EE14-0549-8B91-2BA29CAA22AC}" type="sibTrans" cxnId="{054D38B5-688C-AF4D-98AA-1A3D90F90748}">
      <dgm:prSet/>
      <dgm:spPr/>
      <dgm:t>
        <a:bodyPr/>
        <a:lstStyle/>
        <a:p>
          <a:endParaRPr lang="en-GB"/>
        </a:p>
      </dgm:t>
    </dgm:pt>
    <dgm:pt modelId="{3AEC0C0D-1EC7-C247-AF00-58A37111F4D5}">
      <dgm:prSet phldrT="[Text]"/>
      <dgm:spPr/>
      <dgm:t>
        <a:bodyPr/>
        <a:lstStyle/>
        <a:p>
          <a:r>
            <a:rPr lang="en-US" altLang="zh-CN" dirty="0"/>
            <a:t>150</a:t>
          </a:r>
          <a:r>
            <a:rPr lang="zh-CN" altLang="en-US" dirty="0"/>
            <a:t> </a:t>
          </a:r>
          <a:r>
            <a:rPr lang="en-US" altLang="zh-CN" dirty="0"/>
            <a:t>countries</a:t>
          </a:r>
          <a:endParaRPr lang="en-GB" dirty="0"/>
        </a:p>
      </dgm:t>
    </dgm:pt>
    <dgm:pt modelId="{FBA9BAF1-0DD0-5C47-918A-B8FF3DB80E40}" type="parTrans" cxnId="{B0B580DC-E394-8549-95B4-32A021A024F9}">
      <dgm:prSet/>
      <dgm:spPr/>
      <dgm:t>
        <a:bodyPr/>
        <a:lstStyle/>
        <a:p>
          <a:endParaRPr lang="en-GB"/>
        </a:p>
      </dgm:t>
    </dgm:pt>
    <dgm:pt modelId="{B5D5CCC9-3B26-634B-B1CC-AB915FFD4305}" type="sibTrans" cxnId="{B0B580DC-E394-8549-95B4-32A021A024F9}">
      <dgm:prSet/>
      <dgm:spPr/>
      <dgm:t>
        <a:bodyPr/>
        <a:lstStyle/>
        <a:p>
          <a:endParaRPr lang="en-GB"/>
        </a:p>
      </dgm:t>
    </dgm:pt>
    <dgm:pt modelId="{B55D4D75-4444-974F-8651-6698EE6D9E82}">
      <dgm:prSet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 </a:t>
          </a:r>
          <a:r>
            <a:rPr lang="en-US" altLang="zh-CN" dirty="0"/>
            <a:t>billion</a:t>
          </a:r>
          <a:r>
            <a:rPr lang="zh-CN" altLang="en-US" dirty="0"/>
            <a:t> </a:t>
          </a:r>
          <a:r>
            <a:rPr lang="en-US" altLang="zh-CN" dirty="0"/>
            <a:t>USD</a:t>
          </a:r>
          <a:endParaRPr lang="en-GB" dirty="0"/>
        </a:p>
      </dgm:t>
    </dgm:pt>
    <dgm:pt modelId="{8F7BA785-30B8-5142-9483-1F40D0314B38}" type="parTrans" cxnId="{55605561-795F-C548-9B08-DBF43369BC9C}">
      <dgm:prSet/>
      <dgm:spPr/>
      <dgm:t>
        <a:bodyPr/>
        <a:lstStyle/>
        <a:p>
          <a:endParaRPr lang="en-GB"/>
        </a:p>
      </dgm:t>
    </dgm:pt>
    <dgm:pt modelId="{1056204E-E728-BD4F-8F5A-C9920066B344}" type="sibTrans" cxnId="{55605561-795F-C548-9B08-DBF43369BC9C}">
      <dgm:prSet/>
      <dgm:spPr/>
      <dgm:t>
        <a:bodyPr/>
        <a:lstStyle/>
        <a:p>
          <a:endParaRPr lang="en-GB"/>
        </a:p>
      </dgm:t>
    </dgm:pt>
    <dgm:pt modelId="{46D1BEA8-DD33-0549-AE2B-D275D8463833}" type="pres">
      <dgm:prSet presAssocID="{9B862DED-0293-D34E-AEB3-99F26090D99C}" presName="linearFlow" presStyleCnt="0">
        <dgm:presLayoutVars>
          <dgm:dir/>
          <dgm:resizeHandles val="exact"/>
        </dgm:presLayoutVars>
      </dgm:prSet>
      <dgm:spPr/>
    </dgm:pt>
    <dgm:pt modelId="{4050A3F5-C8B4-E949-90BB-4B7016724F90}" type="pres">
      <dgm:prSet presAssocID="{B0A04EA5-8D40-ED44-9C35-11B876487E27}" presName="composite" presStyleCnt="0"/>
      <dgm:spPr/>
    </dgm:pt>
    <dgm:pt modelId="{BF0E7A8C-E2C4-1B49-BEB9-2C59CE304B83}" type="pres">
      <dgm:prSet presAssocID="{B0A04EA5-8D40-ED44-9C35-11B876487E27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6F0FB1-2D31-A340-954E-11C4EC4DE7F3}" type="pres">
      <dgm:prSet presAssocID="{B0A04EA5-8D40-ED44-9C35-11B876487E27}" presName="txShp" presStyleLbl="node1" presStyleIdx="0" presStyleCnt="4">
        <dgm:presLayoutVars>
          <dgm:bulletEnabled val="1"/>
        </dgm:presLayoutVars>
      </dgm:prSet>
      <dgm:spPr/>
    </dgm:pt>
    <dgm:pt modelId="{07ADED90-F00A-024C-AAE5-F0D8E1073485}" type="pres">
      <dgm:prSet presAssocID="{BC7AF426-14B3-294A-ACB2-48E8E892680E}" presName="spacing" presStyleCnt="0"/>
      <dgm:spPr/>
    </dgm:pt>
    <dgm:pt modelId="{E5F2DC8F-105A-894F-8011-7744B8F88FF3}" type="pres">
      <dgm:prSet presAssocID="{CCD990E3-0D86-AE40-BDBC-84A2174BD90A}" presName="composite" presStyleCnt="0"/>
      <dgm:spPr/>
    </dgm:pt>
    <dgm:pt modelId="{5CEF51E3-4014-B842-A891-07FD2994E928}" type="pres">
      <dgm:prSet presAssocID="{CCD990E3-0D86-AE40-BDBC-84A2174BD90A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tx1"/>
          </a:solidFill>
        </a:ln>
      </dgm:spPr>
    </dgm:pt>
    <dgm:pt modelId="{9123F903-C374-6846-A8B2-33D4793D5ABC}" type="pres">
      <dgm:prSet presAssocID="{CCD990E3-0D86-AE40-BDBC-84A2174BD90A}" presName="txShp" presStyleLbl="node1" presStyleIdx="1" presStyleCnt="4">
        <dgm:presLayoutVars>
          <dgm:bulletEnabled val="1"/>
        </dgm:presLayoutVars>
      </dgm:prSet>
      <dgm:spPr/>
    </dgm:pt>
    <dgm:pt modelId="{BBE045BF-6065-7045-992B-9B009B1F5A50}" type="pres">
      <dgm:prSet presAssocID="{50D7DE23-EE14-0549-8B91-2BA29CAA22AC}" presName="spacing" presStyleCnt="0"/>
      <dgm:spPr/>
    </dgm:pt>
    <dgm:pt modelId="{04EDB118-67C4-B043-9544-8A8B4F7DF37C}" type="pres">
      <dgm:prSet presAssocID="{3AEC0C0D-1EC7-C247-AF00-58A37111F4D5}" presName="composite" presStyleCnt="0"/>
      <dgm:spPr/>
    </dgm:pt>
    <dgm:pt modelId="{ED794D5A-B8B9-F147-ABDE-B7E2FB71084E}" type="pres">
      <dgm:prSet presAssocID="{3AEC0C0D-1EC7-C247-AF00-58A37111F4D5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BA3895D-3850-254E-8B86-4141D90F7228}" type="pres">
      <dgm:prSet presAssocID="{3AEC0C0D-1EC7-C247-AF00-58A37111F4D5}" presName="txShp" presStyleLbl="node1" presStyleIdx="2" presStyleCnt="4">
        <dgm:presLayoutVars>
          <dgm:bulletEnabled val="1"/>
        </dgm:presLayoutVars>
      </dgm:prSet>
      <dgm:spPr/>
    </dgm:pt>
    <dgm:pt modelId="{6ADF3956-6A0B-9E4B-9F51-E71AC172A050}" type="pres">
      <dgm:prSet presAssocID="{B5D5CCC9-3B26-634B-B1CC-AB915FFD4305}" presName="spacing" presStyleCnt="0"/>
      <dgm:spPr/>
    </dgm:pt>
    <dgm:pt modelId="{13D7B319-043C-514E-AB4A-9691C80940D3}" type="pres">
      <dgm:prSet presAssocID="{B55D4D75-4444-974F-8651-6698EE6D9E82}" presName="composite" presStyleCnt="0"/>
      <dgm:spPr/>
    </dgm:pt>
    <dgm:pt modelId="{1B185B81-7482-D644-96F0-B65C55EB795C}" type="pres">
      <dgm:prSet presAssocID="{B55D4D75-4444-974F-8651-6698EE6D9E82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4A610BF-16AB-6E49-AFB8-3828D1498CF0}" type="pres">
      <dgm:prSet presAssocID="{B55D4D75-4444-974F-8651-6698EE6D9E82}" presName="txShp" presStyleLbl="node1" presStyleIdx="3" presStyleCnt="4">
        <dgm:presLayoutVars>
          <dgm:bulletEnabled val="1"/>
        </dgm:presLayoutVars>
      </dgm:prSet>
      <dgm:spPr/>
    </dgm:pt>
  </dgm:ptLst>
  <dgm:cxnLst>
    <dgm:cxn modelId="{7E4D7F3C-188D-3649-A15F-ED9E33956C3E}" type="presOf" srcId="{B0A04EA5-8D40-ED44-9C35-11B876487E27}" destId="{2F6F0FB1-2D31-A340-954E-11C4EC4DE7F3}" srcOrd="0" destOrd="0" presId="urn:microsoft.com/office/officeart/2005/8/layout/vList3"/>
    <dgm:cxn modelId="{39E4E660-CBE9-1442-9627-DDFAD119309B}" type="presOf" srcId="{B55D4D75-4444-974F-8651-6698EE6D9E82}" destId="{D4A610BF-16AB-6E49-AFB8-3828D1498CF0}" srcOrd="0" destOrd="0" presId="urn:microsoft.com/office/officeart/2005/8/layout/vList3"/>
    <dgm:cxn modelId="{55605561-795F-C548-9B08-DBF43369BC9C}" srcId="{9B862DED-0293-D34E-AEB3-99F26090D99C}" destId="{B55D4D75-4444-974F-8651-6698EE6D9E82}" srcOrd="3" destOrd="0" parTransId="{8F7BA785-30B8-5142-9483-1F40D0314B38}" sibTransId="{1056204E-E728-BD4F-8F5A-C9920066B344}"/>
    <dgm:cxn modelId="{B8C1A378-C760-1F45-A1A8-E5634FDA057E}" type="presOf" srcId="{3AEC0C0D-1EC7-C247-AF00-58A37111F4D5}" destId="{BBA3895D-3850-254E-8B86-4141D90F7228}" srcOrd="0" destOrd="0" presId="urn:microsoft.com/office/officeart/2005/8/layout/vList3"/>
    <dgm:cxn modelId="{054D38B5-688C-AF4D-98AA-1A3D90F90748}" srcId="{9B862DED-0293-D34E-AEB3-99F26090D99C}" destId="{CCD990E3-0D86-AE40-BDBC-84A2174BD90A}" srcOrd="1" destOrd="0" parTransId="{79744F00-6F62-C846-9F2E-9C6BB9342733}" sibTransId="{50D7DE23-EE14-0549-8B91-2BA29CAA22AC}"/>
    <dgm:cxn modelId="{1F1888B8-A1A4-FB47-A764-6D37BF0A2006}" type="presOf" srcId="{CCD990E3-0D86-AE40-BDBC-84A2174BD90A}" destId="{9123F903-C374-6846-A8B2-33D4793D5ABC}" srcOrd="0" destOrd="0" presId="urn:microsoft.com/office/officeart/2005/8/layout/vList3"/>
    <dgm:cxn modelId="{ACD9F6B8-4211-184F-8BCC-68A2CD3B4144}" srcId="{9B862DED-0293-D34E-AEB3-99F26090D99C}" destId="{B0A04EA5-8D40-ED44-9C35-11B876487E27}" srcOrd="0" destOrd="0" parTransId="{24AAF9CB-D9F4-CE43-BC05-77EE5D6A9022}" sibTransId="{BC7AF426-14B3-294A-ACB2-48E8E892680E}"/>
    <dgm:cxn modelId="{105DFCCC-1462-8A4C-B270-996759752192}" type="presOf" srcId="{9B862DED-0293-D34E-AEB3-99F26090D99C}" destId="{46D1BEA8-DD33-0549-AE2B-D275D8463833}" srcOrd="0" destOrd="0" presId="urn:microsoft.com/office/officeart/2005/8/layout/vList3"/>
    <dgm:cxn modelId="{B0B580DC-E394-8549-95B4-32A021A024F9}" srcId="{9B862DED-0293-D34E-AEB3-99F26090D99C}" destId="{3AEC0C0D-1EC7-C247-AF00-58A37111F4D5}" srcOrd="2" destOrd="0" parTransId="{FBA9BAF1-0DD0-5C47-918A-B8FF3DB80E40}" sibTransId="{B5D5CCC9-3B26-634B-B1CC-AB915FFD4305}"/>
    <dgm:cxn modelId="{76697BF9-CCC6-7B48-AFFA-FC55B5775F92}" type="presParOf" srcId="{46D1BEA8-DD33-0549-AE2B-D275D8463833}" destId="{4050A3F5-C8B4-E949-90BB-4B7016724F90}" srcOrd="0" destOrd="0" presId="urn:microsoft.com/office/officeart/2005/8/layout/vList3"/>
    <dgm:cxn modelId="{BD1C2C0F-8B5E-764C-BFF6-3999BDD07F77}" type="presParOf" srcId="{4050A3F5-C8B4-E949-90BB-4B7016724F90}" destId="{BF0E7A8C-E2C4-1B49-BEB9-2C59CE304B83}" srcOrd="0" destOrd="0" presId="urn:microsoft.com/office/officeart/2005/8/layout/vList3"/>
    <dgm:cxn modelId="{57513E7B-874F-5548-907C-985BBB099F7A}" type="presParOf" srcId="{4050A3F5-C8B4-E949-90BB-4B7016724F90}" destId="{2F6F0FB1-2D31-A340-954E-11C4EC4DE7F3}" srcOrd="1" destOrd="0" presId="urn:microsoft.com/office/officeart/2005/8/layout/vList3"/>
    <dgm:cxn modelId="{DCD9A6EF-2A20-2147-A9C3-66C0156B09D7}" type="presParOf" srcId="{46D1BEA8-DD33-0549-AE2B-D275D8463833}" destId="{07ADED90-F00A-024C-AAE5-F0D8E1073485}" srcOrd="1" destOrd="0" presId="urn:microsoft.com/office/officeart/2005/8/layout/vList3"/>
    <dgm:cxn modelId="{232B2EF3-D3C3-9E4C-B01B-576AB75A0DB7}" type="presParOf" srcId="{46D1BEA8-DD33-0549-AE2B-D275D8463833}" destId="{E5F2DC8F-105A-894F-8011-7744B8F88FF3}" srcOrd="2" destOrd="0" presId="urn:microsoft.com/office/officeart/2005/8/layout/vList3"/>
    <dgm:cxn modelId="{790D4993-DA8D-E340-BAF1-C3F1AB64E1B7}" type="presParOf" srcId="{E5F2DC8F-105A-894F-8011-7744B8F88FF3}" destId="{5CEF51E3-4014-B842-A891-07FD2994E928}" srcOrd="0" destOrd="0" presId="urn:microsoft.com/office/officeart/2005/8/layout/vList3"/>
    <dgm:cxn modelId="{B97B6FAE-2301-6E41-B608-A548C33F13CE}" type="presParOf" srcId="{E5F2DC8F-105A-894F-8011-7744B8F88FF3}" destId="{9123F903-C374-6846-A8B2-33D4793D5ABC}" srcOrd="1" destOrd="0" presId="urn:microsoft.com/office/officeart/2005/8/layout/vList3"/>
    <dgm:cxn modelId="{1573FC1E-2FFB-C243-B7E5-44260D6A6424}" type="presParOf" srcId="{46D1BEA8-DD33-0549-AE2B-D275D8463833}" destId="{BBE045BF-6065-7045-992B-9B009B1F5A50}" srcOrd="3" destOrd="0" presId="urn:microsoft.com/office/officeart/2005/8/layout/vList3"/>
    <dgm:cxn modelId="{128DD0BE-CFD4-4849-B724-B365251DC09B}" type="presParOf" srcId="{46D1BEA8-DD33-0549-AE2B-D275D8463833}" destId="{04EDB118-67C4-B043-9544-8A8B4F7DF37C}" srcOrd="4" destOrd="0" presId="urn:microsoft.com/office/officeart/2005/8/layout/vList3"/>
    <dgm:cxn modelId="{E6228ADE-992E-E34D-A654-C8BAF957F934}" type="presParOf" srcId="{04EDB118-67C4-B043-9544-8A8B4F7DF37C}" destId="{ED794D5A-B8B9-F147-ABDE-B7E2FB71084E}" srcOrd="0" destOrd="0" presId="urn:microsoft.com/office/officeart/2005/8/layout/vList3"/>
    <dgm:cxn modelId="{A0A37138-FAB6-CF41-8A44-532EE11639CD}" type="presParOf" srcId="{04EDB118-67C4-B043-9544-8A8B4F7DF37C}" destId="{BBA3895D-3850-254E-8B86-4141D90F7228}" srcOrd="1" destOrd="0" presId="urn:microsoft.com/office/officeart/2005/8/layout/vList3"/>
    <dgm:cxn modelId="{E240618F-46A2-754A-8DDF-90FA25BD2C4C}" type="presParOf" srcId="{46D1BEA8-DD33-0549-AE2B-D275D8463833}" destId="{6ADF3956-6A0B-9E4B-9F51-E71AC172A050}" srcOrd="5" destOrd="0" presId="urn:microsoft.com/office/officeart/2005/8/layout/vList3"/>
    <dgm:cxn modelId="{D2DE881F-D737-E942-B21F-EFACBF0BA9DF}" type="presParOf" srcId="{46D1BEA8-DD33-0549-AE2B-D275D8463833}" destId="{13D7B319-043C-514E-AB4A-9691C80940D3}" srcOrd="6" destOrd="0" presId="urn:microsoft.com/office/officeart/2005/8/layout/vList3"/>
    <dgm:cxn modelId="{8C765C1C-EEAA-4647-AFE0-81D1A9CBD196}" type="presParOf" srcId="{13D7B319-043C-514E-AB4A-9691C80940D3}" destId="{1B185B81-7482-D644-96F0-B65C55EB795C}" srcOrd="0" destOrd="0" presId="urn:microsoft.com/office/officeart/2005/8/layout/vList3"/>
    <dgm:cxn modelId="{D0916217-E731-F449-9BE2-7712EC52D989}" type="presParOf" srcId="{13D7B319-043C-514E-AB4A-9691C80940D3}" destId="{D4A610BF-16AB-6E49-AFB8-3828D1498CF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F0FB1-2D31-A340-954E-11C4EC4DE7F3}">
      <dsp:nvSpPr>
        <dsp:cNvPr id="0" name=""/>
        <dsp:cNvSpPr/>
      </dsp:nvSpPr>
      <dsp:spPr>
        <a:xfrm rot="10800000">
          <a:off x="1108217" y="1806"/>
          <a:ext cx="3727307" cy="67753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7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48</a:t>
          </a:r>
          <a:r>
            <a:rPr lang="zh-CN" altLang="en-US" sz="3200" kern="1200" dirty="0"/>
            <a:t> </a:t>
          </a:r>
          <a:r>
            <a:rPr lang="en-US" altLang="zh-CN" sz="3200" kern="1200" dirty="0"/>
            <a:t>hours</a:t>
          </a:r>
          <a:endParaRPr lang="en-GB" sz="3200" kern="1200" dirty="0"/>
        </a:p>
      </dsp:txBody>
      <dsp:txXfrm rot="10800000">
        <a:off x="1277601" y="1806"/>
        <a:ext cx="3557923" cy="677536"/>
      </dsp:txXfrm>
    </dsp:sp>
    <dsp:sp modelId="{BF0E7A8C-E2C4-1B49-BEB9-2C59CE304B83}">
      <dsp:nvSpPr>
        <dsp:cNvPr id="0" name=""/>
        <dsp:cNvSpPr/>
      </dsp:nvSpPr>
      <dsp:spPr>
        <a:xfrm>
          <a:off x="769448" y="1806"/>
          <a:ext cx="677536" cy="6775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3F903-C374-6846-A8B2-33D4793D5ABC}">
      <dsp:nvSpPr>
        <dsp:cNvPr id="0" name=""/>
        <dsp:cNvSpPr/>
      </dsp:nvSpPr>
      <dsp:spPr>
        <a:xfrm rot="10800000">
          <a:off x="1108217" y="881593"/>
          <a:ext cx="3727307" cy="677536"/>
        </a:xfrm>
        <a:prstGeom prst="homePlate">
          <a:avLst/>
        </a:prstGeom>
        <a:solidFill>
          <a:schemeClr val="accent5">
            <a:hueOff val="1200000"/>
            <a:satOff val="16450"/>
            <a:lumOff val="-12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7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230K</a:t>
          </a:r>
          <a:r>
            <a:rPr lang="zh-CN" altLang="en-US" sz="3200" kern="1200" dirty="0"/>
            <a:t> </a:t>
          </a:r>
          <a:r>
            <a:rPr lang="en-US" altLang="zh-CN" sz="3200" kern="1200" dirty="0"/>
            <a:t>machines</a:t>
          </a:r>
          <a:endParaRPr lang="en-GB" sz="3200" kern="1200" dirty="0"/>
        </a:p>
      </dsp:txBody>
      <dsp:txXfrm rot="10800000">
        <a:off x="1277601" y="881593"/>
        <a:ext cx="3557923" cy="677536"/>
      </dsp:txXfrm>
    </dsp:sp>
    <dsp:sp modelId="{5CEF51E3-4014-B842-A891-07FD2994E928}">
      <dsp:nvSpPr>
        <dsp:cNvPr id="0" name=""/>
        <dsp:cNvSpPr/>
      </dsp:nvSpPr>
      <dsp:spPr>
        <a:xfrm>
          <a:off x="769448" y="881593"/>
          <a:ext cx="677536" cy="6775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3895D-3850-254E-8B86-4141D90F7228}">
      <dsp:nvSpPr>
        <dsp:cNvPr id="0" name=""/>
        <dsp:cNvSpPr/>
      </dsp:nvSpPr>
      <dsp:spPr>
        <a:xfrm rot="10800000">
          <a:off x="1108217" y="1761379"/>
          <a:ext cx="3727307" cy="677536"/>
        </a:xfrm>
        <a:prstGeom prst="homePlate">
          <a:avLst/>
        </a:prstGeom>
        <a:solidFill>
          <a:schemeClr val="accent5">
            <a:hueOff val="2400000"/>
            <a:satOff val="32899"/>
            <a:lumOff val="-249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7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150</a:t>
          </a:r>
          <a:r>
            <a:rPr lang="zh-CN" altLang="en-US" sz="3200" kern="1200" dirty="0"/>
            <a:t> </a:t>
          </a:r>
          <a:r>
            <a:rPr lang="en-US" altLang="zh-CN" sz="3200" kern="1200" dirty="0"/>
            <a:t>countries</a:t>
          </a:r>
          <a:endParaRPr lang="en-GB" sz="3200" kern="1200" dirty="0"/>
        </a:p>
      </dsp:txBody>
      <dsp:txXfrm rot="10800000">
        <a:off x="1277601" y="1761379"/>
        <a:ext cx="3557923" cy="677536"/>
      </dsp:txXfrm>
    </dsp:sp>
    <dsp:sp modelId="{ED794D5A-B8B9-F147-ABDE-B7E2FB71084E}">
      <dsp:nvSpPr>
        <dsp:cNvPr id="0" name=""/>
        <dsp:cNvSpPr/>
      </dsp:nvSpPr>
      <dsp:spPr>
        <a:xfrm>
          <a:off x="769448" y="1761379"/>
          <a:ext cx="677536" cy="6775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610BF-16AB-6E49-AFB8-3828D1498CF0}">
      <dsp:nvSpPr>
        <dsp:cNvPr id="0" name=""/>
        <dsp:cNvSpPr/>
      </dsp:nvSpPr>
      <dsp:spPr>
        <a:xfrm rot="10800000">
          <a:off x="1108217" y="2641166"/>
          <a:ext cx="3727307" cy="677536"/>
        </a:xfrm>
        <a:prstGeom prst="homePlate">
          <a:avLst/>
        </a:prstGeom>
        <a:solidFill>
          <a:schemeClr val="accent5">
            <a:hueOff val="3600000"/>
            <a:satOff val="49349"/>
            <a:lumOff val="-3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75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4</a:t>
          </a:r>
          <a:r>
            <a:rPr lang="zh-CN" altLang="en-US" sz="3200" kern="1200" dirty="0"/>
            <a:t> </a:t>
          </a:r>
          <a:r>
            <a:rPr lang="en-US" altLang="zh-CN" sz="3200" kern="1200" dirty="0"/>
            <a:t>billion</a:t>
          </a:r>
          <a:r>
            <a:rPr lang="zh-CN" altLang="en-US" sz="3200" kern="1200" dirty="0"/>
            <a:t> </a:t>
          </a:r>
          <a:r>
            <a:rPr lang="en-US" altLang="zh-CN" sz="3200" kern="1200" dirty="0"/>
            <a:t>USD</a:t>
          </a:r>
          <a:endParaRPr lang="en-GB" sz="3200" kern="1200" dirty="0"/>
        </a:p>
      </dsp:txBody>
      <dsp:txXfrm rot="10800000">
        <a:off x="1277601" y="2641166"/>
        <a:ext cx="3557923" cy="677536"/>
      </dsp:txXfrm>
    </dsp:sp>
    <dsp:sp modelId="{1B185B81-7482-D644-96F0-B65C55EB795C}">
      <dsp:nvSpPr>
        <dsp:cNvPr id="0" name=""/>
        <dsp:cNvSpPr/>
      </dsp:nvSpPr>
      <dsp:spPr>
        <a:xfrm>
          <a:off x="769448" y="2641166"/>
          <a:ext cx="677536" cy="67753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0A548-725E-2745-96F0-082F497B371E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8831-15C8-F24D-8E8F-54BC0623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8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BBDAA1E-CE8C-9D40-9776-357B5B740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3DF51-E04C-394B-AD26-0C6C6FE19B6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182767D-543B-DC4B-8C1D-487559D74E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032EFFC5-32A4-1E43-B936-2E5AAC6D4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Alice can send a RESET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F6BD4DE-7FAD-594C-8E77-5D43408A26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BFC6E2-17DC-F54E-AFD3-F0F72D6A94F9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5F4CD96C-4095-4246-8887-595BA1B649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7C4C6836-4F00-6D49-8AAE-3DCDA15BD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Forge source IP so that the victim can’t figure out who you are.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9D893C3-C9A3-CC45-8AA8-8E01B6B5A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D0D69-C879-6B41-A64F-6190ADB4CC1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F82129D-829F-F448-BE02-3F075A72EE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B7BD9F7-C261-8D45-BFF7-4475B298B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Why good?  Because it lets you filter what comes in and what goes out.</a:t>
            </a:r>
          </a:p>
          <a:p>
            <a:r>
              <a:rPr lang="en-US" altLang="en-US"/>
              <a:t>Why bad?  If that point goes down, you are cut off from everyone else.  Also, may have lots of congestion at that one point.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F7B7-E76C-4B3E-B9FC-745688679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0DEE0-DAFC-4937-8754-3BF6EE0CD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41639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B70C-8F88-451D-B83C-E5D0AFF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94CB-C617-40F3-8194-A4E46101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671366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E5BF-724D-4CD1-8FAD-0D75BA5D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29B9-3A93-4992-B089-0846CC455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317092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863-8A10-4A06-AFCE-1BD02E46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F42A-6C13-40DC-8B25-6849D533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5759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BED-61D3-47DF-B802-73D86AE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DF88-D6AD-4D1A-9FD3-AD9E497C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5144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8868-75BE-4582-A52D-C01178D2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2DEA-DE6C-4E9D-A912-BAFEC63F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7CD8-ECE8-46CF-826E-A27576DAB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84200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8F9-9A80-4EA5-B336-809B41FD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F7402-BB46-472D-91EC-8E3B7CB9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636DB-8E33-42AE-849F-89B25ACBB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8598A-DBB9-40D6-931B-FCDD1AAC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1412D-2C70-46B5-89BE-F05F48DB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252971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D378-32F9-496F-AEB3-EC83F0A8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272542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022790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2031-2BBF-4C95-8F94-C3D673D8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9EF-80BA-4C68-B291-24E1B34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0DD0-D9F1-43F0-A5FA-08E60EC5C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58791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FDDF-F3D9-4929-8F17-E2852CC5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4833B-A7A9-4BB9-A936-04DECCA7C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4582-50E5-4518-9EA0-0F2001BC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5017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40AA-D4A4-4A3F-B061-4DF5937D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CE24-55E9-4837-9AB7-043A7DD6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70366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DDE33-B83A-400F-AD4E-D5CE3AEE6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9B506-2418-4745-81CF-780841545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062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60981-BCC6-4A3A-BE57-16AE00AAA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519113"/>
            <a:ext cx="3073400" cy="89677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8335-A7EA-45DA-B0CE-09DA868B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519113"/>
            <a:ext cx="9067800" cy="8967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85774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C2EA-D895-42B0-9358-70C385229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13DE-D861-4D4E-A750-F8437FC7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366550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446E-9120-4E98-AD3A-F0BD8206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62D9-5915-45B0-8260-343FFB5E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69202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7989-DD8A-4FE0-B585-F2C7E47B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159B-A4B0-456D-BC64-F57945AF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15662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C0E7-E674-4E7B-B073-5F4A3A1C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4231-1D35-4CA8-8EBF-59FEA79F7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E4B4-F279-431C-848C-FF483D7B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4142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9366-357F-4498-AD68-5067A707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F3806-247E-46C8-867A-D8C382F1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4EEE2-03DC-4C95-9DD7-A813B9DF5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C155D-C82C-489F-A5B7-5640AA0A7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9C97-DA45-43B4-87DA-090FA151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8659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9A67-A7BA-4BB9-9246-B454854E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67502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9099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A02-2FF1-4AE7-95CD-975A793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AE62-000C-45C7-8AB3-8D4D1DC4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217AE-2972-424B-B846-E7B47134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3123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D9C-BEF1-49CC-ADB8-6870E24C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ACB62-A6D5-44D6-8E30-DB8F9A6D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1785E-9FC5-4573-8BD1-2BFA6E93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1888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3C7C-1F35-48B1-9164-34117A461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AEA52-BFA8-4265-9515-8852E86FD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8635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368C-7330-465B-9FBA-8D6CC275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9678-7EEF-4864-B17B-C7BB017C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87585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EF11A-334E-4D10-9D2D-17B0D5344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8E09-4598-4737-8AAB-6BC1E0F6D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44607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84B0-2257-4A46-A625-80BCD75EA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B7064-2F8F-4333-94BF-F9AAB5D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74751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A7CD-1CF8-474E-9425-735A977F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0BB-EDB7-49B5-93CC-A3393452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51828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2CED-CC3C-4D72-8065-6148B8E4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AEC3-5C77-436F-A476-96302EFC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10234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71A3-D446-46E4-BBE9-890DB09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4505-99D1-4138-B2B1-12D4D5869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111A2-617F-4368-AE5B-C16B7DDDE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4799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7B7E-95B9-430C-8A9A-1E681956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9FAEA-F5F7-4148-ADF5-4E4D4194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91E1-F332-4124-8B00-BDCF0A024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6638-2228-4F9B-8D06-6CA44C2A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709D-F1E9-469C-ABB5-8CE3180C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3421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41F8-8DE0-4500-93AC-F11A9298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64338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30567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A04A-B73C-4E9E-B40C-559E03B3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D538-162C-49F5-8B1C-A4B18495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79BD-558C-43CD-83CD-C51D4D806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2837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795B-7462-4BE4-8859-4894BA7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AC8A-F38C-4A7A-931A-D5010EE7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04560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78D6-866C-498D-9561-17EFD5E5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5BBFD-0F79-4B3D-8DEC-B9DFB278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9A156-8424-4597-A16C-E083E6B3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58782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84AD-94F5-436A-AE20-B4A574E6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5AFA-C42C-4EF4-9D81-6EDC9382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01466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0A391-EB2D-472E-A8D9-96EEA9DF8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6CD32-3E91-4759-8839-19D1CBF33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4324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D246-8D23-4E45-A87B-051B84B30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0076-3B97-420F-B538-E6BCCC0B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22234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3F2-B2AE-4BB8-9070-8F59B86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327B-464C-4815-A923-6C2498BE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24224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5B50-4BF2-4C72-BE42-BF9B393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B7AF-A477-46B9-921F-D8E1DDDEA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23614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77BE-D5F5-412F-86C3-F6452062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40CE-F461-4915-8A33-299FF199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BC4D-D18C-4C0C-B23A-D1BE77F4A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96164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69A8-3909-452D-A0AD-D7741AFB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7F33C-8DC1-4648-B111-35608BDD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F285-DE8B-46A1-859D-98B0DE3A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87E31-372A-4B37-A04A-F8936BD6D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686C9-DD3A-4338-8B95-75040C33A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88475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CB71-D2DF-4F69-B511-BF09A0A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67749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650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87C-A807-4802-9404-199B06A2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8D98-9E17-4C3D-89AF-88A5F934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61342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1C7-F8D6-4DEF-9035-59CA06E8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9888-8A3E-4657-BFAC-294843A3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910F0-2D27-4DBB-BBFD-20F300CF6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3474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0F7-51F3-48AD-8C16-90DFB8BD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7DA14-EA55-40B4-BA62-BBE0F42C3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0C6B-8663-4C9A-8C49-4173486D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100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349D-5696-41C8-8C77-B2A006F2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71C8-8805-4C7A-BB9C-36A1BEF7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93451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4A8EA-074F-40C3-8F1D-479D12B61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7985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22E12-815C-4E2A-BEA8-63089BA05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7985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5458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7F2-408E-4577-82A5-BF883546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F899F-CEEA-4FE2-BC5E-ABD2FA6FD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58286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C03-F00F-448D-B389-9957E875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15E2-23B4-4119-B432-F3A294CD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57430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CA30-0B37-4C14-B043-E94E5080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46B1C-BC39-4035-A54F-807938D7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37396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D5C2-BD23-48AD-A86B-81786867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1994-47BA-4E74-BCBF-0B8AF61F6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83F3C-4D7A-46A2-A287-A3D9A4237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337820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0504-DD00-403F-A775-ADAB6BA5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990F-6434-4DC2-A130-5C1E1C224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546E0-79FB-484F-8E4E-925AAFF46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72DFC-77F3-406B-A329-325588423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163B7-7523-4E32-818E-9F08C6EE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23630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0A6B-8FF1-4B92-BA24-9BD6BEB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1228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36F8-8D90-405B-A23D-FD996D0B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8ABD-3E75-4D65-9F27-718C368F3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3B4E6-0D20-420F-A6E0-4B4BDFA5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572421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46054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0CB0-2684-4E63-9F21-A3AB2E2C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5AB3-6A76-401E-9818-BB02CD87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D427-E7A8-408C-AB8B-9421A7AE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0015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F6B1-8A9C-471B-9CE3-064E3EC5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7A9E-0B96-4E0F-B956-699C26BD7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23A00-D3F0-4947-8F90-FC8B6E6F3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24631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FD40-96C6-4928-B328-F3C10856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F4D5F-9D68-4A70-B165-17DE9681D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7174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698FA-C172-46A4-A8A5-CC5ED2C22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53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27DC2-FFDC-456E-BE75-7DA97D8B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5312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26679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2113750" y="9171925"/>
            <a:ext cx="677864" cy="519289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22863" y="1581666"/>
            <a:ext cx="12361332" cy="708520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80"/>
              </a:spcAft>
              <a:buFontTx/>
              <a:buNone/>
              <a:defRPr sz="1707" b="0" i="0">
                <a:latin typeface="Arial"/>
                <a:cs typeface="Arial"/>
              </a:defRPr>
            </a:lvl1pPr>
            <a:lvl2pPr marL="487787" indent="0">
              <a:spcBef>
                <a:spcPts val="0"/>
              </a:spcBef>
              <a:spcAft>
                <a:spcPts val="1280"/>
              </a:spcAft>
              <a:buFontTx/>
              <a:buNone/>
              <a:defRPr sz="1707" b="0" i="0">
                <a:latin typeface="Arial"/>
                <a:cs typeface="Arial"/>
              </a:defRPr>
            </a:lvl2pPr>
            <a:lvl3pPr marL="975573" indent="0">
              <a:spcBef>
                <a:spcPts val="0"/>
              </a:spcBef>
              <a:spcAft>
                <a:spcPts val="1280"/>
              </a:spcAft>
              <a:buFontTx/>
              <a:buNone/>
              <a:defRPr sz="1494" b="0" i="0" baseline="0">
                <a:latin typeface="Arial"/>
                <a:cs typeface="Arial"/>
              </a:defRPr>
            </a:lvl3pPr>
            <a:lvl4pPr marL="1463360" indent="0">
              <a:spcBef>
                <a:spcPts val="0"/>
              </a:spcBef>
              <a:spcAft>
                <a:spcPts val="1280"/>
              </a:spcAft>
              <a:buFontTx/>
              <a:buNone/>
              <a:defRPr sz="1280" b="0" i="0" baseline="0">
                <a:latin typeface="Arial"/>
                <a:cs typeface="Arial"/>
              </a:defRPr>
            </a:lvl4pPr>
            <a:lvl5pPr marL="1951147" indent="0">
              <a:spcBef>
                <a:spcPts val="0"/>
              </a:spcBef>
              <a:spcAft>
                <a:spcPts val="1280"/>
              </a:spcAft>
              <a:buFontTx/>
              <a:buNone/>
              <a:defRPr sz="1067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2863" y="594993"/>
            <a:ext cx="10386973" cy="762116"/>
          </a:xfrm>
          <a:prstGeom prst="rect">
            <a:avLst/>
          </a:prstGeom>
        </p:spPr>
        <p:txBody>
          <a:bodyPr/>
          <a:lstStyle>
            <a:lvl1pPr>
              <a:defRPr sz="3201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27992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0B6-ABE0-4D68-B7EA-12E3ABC7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1388-E983-4031-AF42-5AE657FE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50995-66AD-49BA-AF85-8B380596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3C7AC-D102-4AAA-A17C-640EDEA5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31C76-E0C0-463E-935B-6E3AF52D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88770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5EAD-7CD7-4CA2-BE06-142379E7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76661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3096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63D9-E4EC-412E-B48A-9056E93A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0351-7007-4DB7-95FD-9A08056E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CCE60-987D-47E4-99A8-4BF26B34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741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661B-D95F-41B2-A153-E0E60D56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6D78-DD89-42C3-AF77-E486AEE8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6923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BE26-D9B7-4AD0-BD76-2042CFD5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BB3D6-2A1F-4203-A659-41B442898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94F80-77CE-441D-9844-8F6DD187D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4911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26EF-94B7-4BA4-A874-18256315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677E-05FD-4619-A661-CCBB2FF03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79243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C365A-B795-42FE-BEC9-F40EF137F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E25F2-8D73-44E3-BBE8-74436841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14827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D5E1-F008-413E-B16A-C87500E3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E73B3-6017-457F-87B7-9A19A45D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62742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4F9A-74E3-4F06-82C3-F191F6A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1FAC-1A06-4D85-B5E6-885F2E8F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55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C4D8-5B1C-43EF-9E58-ACCCC7D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CB2F9-B5FD-4490-842E-F6730AC2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042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9BCA-19F4-40BA-BEE0-A2620ACF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7DDA-A357-43FD-B727-4CC663346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764E-21C4-4B1B-8280-F5BB127C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79795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005F-33E1-46D2-8BDE-3069491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65FEF-B5CA-4E75-B6D5-01CC0527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FE07-188A-4124-96C7-BC9B0F6C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1E50F-B4C1-439A-8F73-93216C424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26E67-E707-4CDC-AF1A-54AA0C602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747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1371-95A4-41D9-B521-70DB1E5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1150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117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FC2A-178A-44F6-ADB1-2835BF76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C1BB-E313-4660-B1B4-6F78CA73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2178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F12F-5716-46F3-8F0E-7AEED31E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5869-C860-429C-AF34-956F6DE5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55D2-1652-4734-9036-F0CDC817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79405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0959-A66A-4AB1-BA53-5514CE8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5E50E-2BFF-4043-9DE2-776E51EE3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2D8E-31A6-4867-A534-E9C6EE304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8887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44B5-556F-4EEC-933B-0296F9CB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2565-6988-456F-A862-7C4E2D689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730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D8600-2F79-4BFC-BFAE-C7BD32459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0C4A2-7FD5-4B1F-9817-63FF09CE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9777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A013-AA40-48B6-92D3-01A4F97E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03B4A-103C-4EA2-AEA8-16ED96AC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51908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951C-91C0-4BE8-8CDD-BE903D24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A706-8266-4A4F-825E-03D0A8A1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6157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1E37-74CE-4D52-AF2F-69E7F1B0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D9D-D1DF-4EE8-A16D-3D701D194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79146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DF57-81D9-45F7-B6DA-F2396AB9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5F6D-0C24-4401-97FD-0B82448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636C-3ED8-4668-8B8A-724FB5F9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624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101-93A3-4727-A398-54F987F9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90FED-A5C2-4618-AE92-92C83ED1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7FCF1-2C1E-4AF1-9BDC-4CE240BA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CB3AB-5C4C-4A37-9818-F6FE5045A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EF9E-9C3C-4F7D-BB51-B73D062C3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8100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186-E7E4-428F-A255-F36F64A0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8972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FE19-E699-4988-8311-2C3265D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4A37-CBA5-436E-9F05-DCCA75ACE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22918-86C6-42B6-8CCE-F46B7222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3237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8464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E97B-A6E2-4E59-A90E-4868F24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329B-96D9-4415-B028-824212B9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D157-7C5E-44CE-9FFB-3F63F28D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880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9D1D-5424-4857-9F7D-2A300125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8A70-D3B8-47F1-A435-EF4ECDC96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8BC4-6EF3-4A6D-A9F8-797D2BD5A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97638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A218-D43C-4DA5-87F0-647593A6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7567E-D12C-4C26-AA8A-80EE7E027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4518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32B0F-8016-4CDD-B325-A9F0BBE1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236AC-90D8-4383-B884-DACB1B6E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1867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FBF6-BDB3-4436-BEA6-18896C3C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9B94-D4FA-45ED-AE5D-54B6E676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76734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E0D7-A0DB-4557-874C-824449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ECC0-9482-4816-97DB-114F07D6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2245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2795-B08A-4FC8-A6B4-1963BC55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12CC-CBA5-429D-87BC-857BC4A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49764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B7C9-36F2-420C-B2F8-F7D21136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2F6-D5FD-4B15-BCF5-FFC5993D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2BFB-64FD-40A1-9608-9882C5C00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638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225A-C8C7-40C0-8D9F-7558ED3E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ADE6-D932-47B2-A006-98118E41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BD209-3F98-42DD-B29A-E157E3677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AF99-7B0C-40E2-9D41-02F3EEB78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690C3-C53D-45D8-AB2A-7CDB785E0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011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F3B6-28D4-44F8-A0B8-031B8EA8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C93D-88AA-4E64-8080-3BBF87D5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391A0-41A8-4151-806A-1D3372E59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B5E3-F05D-4336-BC8D-3E31407B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4016-9E5E-498E-9CF6-873CD159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1442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C197-1F87-4817-98A1-F9039E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8150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4320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FD8D-64B4-414F-9C2A-7F6898B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0058-4CE1-459D-95DA-8404C0A8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9B4BA-1D9D-430C-8131-D3016B22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31460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6815-CD47-4547-9562-10E8FA0A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1031-8C58-48C2-8BCF-6E61791FA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A010-0ED7-4424-8528-AEA5B9728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191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40C-F7F6-4707-A55B-4C34ED65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1A856-60F0-4EB8-9EFB-FF5EE2B1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917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7E12D-7EE0-4C01-9691-365D3EB0B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8509-1BEC-4851-B37D-F7E8A571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31496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C471-5967-46A5-AF34-B9A874ED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9DEAF-366B-4333-82CD-A394B56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95274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60C2-A863-44F7-B16A-C0A7434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F280-29B0-4B52-B9E9-87856845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5438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B4D8-24D4-4ABF-9448-EBF7AC0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B4B57-05E1-4098-9389-1F0D4B3C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18277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CA6A-4463-4182-AF48-E95DED3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4059-CCF4-44F5-B266-54E68F9ED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86833-1542-42C8-8ADD-94FCCE49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6573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286B-EA18-4F54-8A0D-F829A44E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4636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04E-CA43-4E7E-93F5-1A8BD3FF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DC54-D6F2-48E5-9144-2CA2C8E94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29BA-AE43-442A-B86B-53CB36FB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711AF-57C0-43FC-A220-637DA0B26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0265-4C58-4C0D-BD77-BCCD86B89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15935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4099-A758-4EC2-BD4B-28C9420D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14409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07990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24AA-9B32-4DFD-9AE0-2CBD4941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D5A7-07EC-4D89-9B60-54C531431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4114B-6D50-4400-BB9C-3DCF9D8D6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6403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B0CB-B350-4978-939C-D53618F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3C1BD-4BDD-434A-8FB4-7198651D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99F9B-BE79-44D4-87D4-79505D42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86644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BE3-F456-4569-86CF-BB7821D5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EA982-3578-4A58-9F91-350C0EEC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58034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2A6AB-96D5-4066-BC04-03B4D385F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C1E1-2528-4B32-A997-B3B6905A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62309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71DB-D2A0-43AD-AB39-F6555859E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E0D56-9EA3-40BB-A371-A3D5AF802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716011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03A9-DFC5-46A2-9637-D94F08B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50E7-9C62-4EBE-9A08-F5A0A873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1009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C788-F87D-4E38-8DF8-C1A24C32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9689F-DFF3-4CD9-8D29-74D35B43F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0780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982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5042-D616-462F-A3B6-82B77D4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F157-69BF-455E-8C5F-F7107A0B0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93364-F72D-4A35-8561-896D1B917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345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590-46E9-467D-95F3-55B6F33F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441-EC55-43E5-9AC1-19EA4E66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34647-8E33-4CD1-9DBB-E0EA2DD4E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99B1-5D86-49DC-874F-E90D4E9A9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C3F79-A261-4493-85D6-2CE9BE2D6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18571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9865-79E3-4C08-AC88-AEF66C71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92403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98895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E497-ACF9-4B6F-BC8B-5BE1A84A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D181-AF33-4986-A7C5-6761E4A4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183C5-49A6-4EB9-8CE9-C57AA093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91359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322E-D373-4F32-BA20-76EF93AC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6DD0A-01F3-45D4-BE74-D7DEA375F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D087-D558-4347-BA11-47C07E30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58478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305D-D337-453C-BFFA-8C217E4A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6C04E-A8E4-4180-965B-BFC0CB489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510922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18F58-0453-4417-9986-5534C7F36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8CB1A-2C0B-4E5E-85DE-0E3F55D63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86326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EAD2-ADEF-4FFF-B8A7-D3532F90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7A88A-8088-4E8D-95E2-F553C578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24641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C6C-55E7-42CF-9245-B1BFFA8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2094-6974-4F15-9877-2907B78D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631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98B1-09D1-4407-BCD3-57EEE59B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F1D-C8D4-4C28-974C-E6A5B591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94C4E-DAB2-41AC-AF64-99731F84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9635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02-001D-4B9C-90A0-45E9D1BB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6930-45E4-467E-8E5B-00E87D215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67127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7785-C5ED-4414-90FA-EE4A56AD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D011-592E-4858-ADF9-6C57D7FAC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9BC03-C78C-4C87-8C6B-105266E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95600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F5C-43C8-4494-A12E-BB146E7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35DE-5FA0-4399-8343-6120F045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4566-03FE-46A3-ABC9-D73B5CF75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E2ABE-FE93-496E-8BCE-C296D6673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9A5F2-2271-4447-85DD-88830DE1B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35410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EDF3-9375-4AC8-8B4B-012CC259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4323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6743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7450-BBFA-4513-80AA-3945AA67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F83A-F82C-4FF5-ACA8-D7F6AE6B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027DC-BE65-4306-A003-94E495315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77443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C83B-2CE6-4785-9E75-0CBB9561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1CE83-5559-448A-B4E3-E5BF9E1E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8FD2-F955-4BA2-A68B-22A1640F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93312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3F2F-80FD-4C47-A9AF-AD6A5E61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C1E54-250D-4CCE-B718-C3363C81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70430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3B2B9-B14A-4202-8F14-8FE913119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25500"/>
            <a:ext cx="3073400" cy="820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CA667-BCED-4E83-B2E6-DDBD8F015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25500"/>
            <a:ext cx="9067800" cy="820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875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016E-06F2-407D-B74B-E2DFA656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15C9-D533-4EAE-9110-FD4C60542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4209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0ABA-238E-40D2-8623-301CD492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946DA-559E-4968-8142-BD44F32B3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9BC48-147E-475F-9C91-A785F0D0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0459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DD0B-9096-475A-8DB7-B5B6A1A8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F453-F272-4E71-BE24-2129AFAC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80341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042-872C-4DAF-AE2B-15BDC9D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269-4CEA-4748-8A30-12E849FF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51319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4AB-263F-45C9-A837-E3717C7F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09A2-900D-4ACF-945E-D389C7E3F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AEE2-53B6-46C9-A193-8C23C7839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3765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8C5D-AF6B-43FC-98B8-D0689422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03DE-32D8-481D-8A8C-CEF68688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43362-F095-4DA7-BC0C-C120088B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F7484-2986-42C2-82A4-B67E8C08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0C0B-85F5-493A-88D3-DC22D1FF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22312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1BD1-5068-437E-86C8-F8CE610F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50563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3365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86D4-6693-4D90-A73E-020829D7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38A7-BEFD-4826-A84C-BB4716F2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954A-60A2-4A9E-B228-367A5CE6D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85651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12E0-BE97-4A3A-B0AF-3ABD3CC3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156C-F7E9-4852-A3E0-64B190B2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34218-E294-410D-A9C4-05F269BFA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72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659D-E479-4A1D-BF0B-526F5D8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9F964-662A-499F-9370-F701C961A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09793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5244F-28A3-4381-9EE7-CFAC7E4ED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E9440-6637-4AB4-B5A3-5C9C519D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4767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69571E5-069E-4CA5-93F9-962DE6D4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62446373-F41C-42EF-93C1-9E1962DB3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0775DA7-DFCB-4D44-931D-60A658622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F836E367-2BE1-4334-879C-2248A7DF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8B531720-2C9C-492F-BCBE-6033D6FC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698500"/>
            <a:ext cx="12293600" cy="878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A3F14E32-C185-49F4-8F08-DBBCD513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194CBA0D-34D7-4533-835D-1E2857A1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C81456A9-0560-4835-BCDA-7B6C0246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8294EDFC-C483-4CB2-AD2E-E9F91ECFF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B111DC9D-9C11-4873-97D8-9F1C31A6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CBD4ACB6-6DA3-43FA-B7E8-59AED0990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DAA099D-32E5-409A-B214-27348CA3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9183CAC-0540-4607-A0B2-6F4F23AA7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C7C4F0-2588-4280-B319-4A3C3EF6C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EF1D9A8D-8967-4161-A4B5-D4EBDE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40D8033-3EA8-4F39-AC79-8989FD3F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1C0A4378-936F-4807-B458-5A51EC13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783A56DE-02FA-4BBE-90A6-B52F67B9E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FBD7E027-2EC5-4432-A893-0FBE3A43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ACAFBD12-9BFE-4A5E-8574-FB219138F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4B04FF-FF16-4CC4-BD5F-4BCD4A122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03CA7DA-C4DE-4B28-B5AC-625FEEBC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708CF2CD-F74A-48E9-8A66-A604B9059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813694E-C8A8-4053-8BDD-76C8267F9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510D1AC3-DCE4-42A1-AB01-B2468174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296BCC5-CF04-4338-8384-92A2D256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08ACCE9-2916-49A7-BD32-D84EA410E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7E46E455-E539-43DE-8714-EFF37AEF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D3413EE9-8F93-4B88-9B2B-3A91E0633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25500"/>
            <a:ext cx="122936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ADA9205-86AA-49AB-8500-BB5C9AC90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B378E72F-1359-4537-B5E9-D7AC1778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D90DAEFD-9101-400A-A2C7-A210302FC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5B8C57C-976F-4036-A6C4-8686EFDFD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rai_(malware)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5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4.tiff"/><Relationship Id="rId7" Type="http://schemas.openxmlformats.org/officeDocument/2006/relationships/image" Target="../media/image28.jpg"/><Relationship Id="rId12" Type="http://schemas.microsoft.com/office/2007/relationships/diagramDrawing" Target="../diagrams/drawing1.xm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7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6.tiff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5.tiff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8600" y="4648200"/>
            <a:ext cx="13436600" cy="3238500"/>
          </a:xfrm>
          <a:ln/>
        </p:spPr>
        <p:txBody>
          <a:bodyPr/>
          <a:lstStyle/>
          <a:p>
            <a:br>
              <a:rPr lang="en-US" altLang="zh-CN" sz="4800" b="1" dirty="0">
                <a:solidFill>
                  <a:srgbClr val="7030A0"/>
                </a:solidFill>
              </a:rPr>
            </a:br>
            <a:br>
              <a:rPr lang="en-US" altLang="en-US" sz="4800" b="1" dirty="0"/>
            </a:br>
            <a:r>
              <a:rPr lang="en-US" altLang="zh-CN" sz="4800" b="1" dirty="0"/>
              <a:t>Web and Network Security: </a:t>
            </a:r>
            <a:br>
              <a:rPr lang="en-US" altLang="zh-CN" sz="4800" b="1" dirty="0"/>
            </a:br>
            <a:r>
              <a:rPr lang="en-US" altLang="zh-CN" sz="4800" b="1" dirty="0"/>
              <a:t>Network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Attacks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and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Defenses</a:t>
            </a:r>
            <a:br>
              <a:rPr lang="en-US" altLang="en-US" sz="4000" dirty="0"/>
            </a:br>
            <a:r>
              <a:rPr lang="en-US" altLang="en-US" sz="3600" dirty="0"/>
              <a:t>CS-4440 - Introduction to Computer Security</a:t>
            </a:r>
            <a:br>
              <a:rPr lang="en-US" altLang="en-US" sz="3600" dirty="0"/>
            </a:br>
            <a:r>
              <a:rPr lang="en-US" altLang="en-US" sz="3600" dirty="0"/>
              <a:t>Spring 2022</a:t>
            </a:r>
            <a:br>
              <a:rPr lang="en-US" altLang="en-US" sz="3600" dirty="0"/>
            </a:br>
            <a:r>
              <a:rPr lang="en-US" altLang="zh-CN" sz="3600" dirty="0"/>
              <a:t>Jun</a:t>
            </a:r>
            <a:r>
              <a:rPr lang="zh-CN" altLang="en-US" sz="3600" dirty="0"/>
              <a:t> </a:t>
            </a:r>
            <a:r>
              <a:rPr lang="en-US" altLang="zh-CN" sz="3600" dirty="0"/>
              <a:t>Xu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Slides</a:t>
            </a:r>
            <a:r>
              <a:rPr lang="zh-CN" altLang="en-US" sz="3600" dirty="0"/>
              <a:t> </a:t>
            </a:r>
            <a:r>
              <a:rPr lang="en-US" altLang="zh-CN" sz="3600" dirty="0"/>
              <a:t>adapted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15-441</a:t>
            </a:r>
            <a:r>
              <a:rPr lang="zh-CN" altLang="en-US" sz="3600" dirty="0"/>
              <a:t> </a:t>
            </a:r>
            <a:r>
              <a:rPr lang="en-US" altLang="zh-CN" sz="3600" dirty="0"/>
              <a:t>by</a:t>
            </a:r>
            <a:br>
              <a:rPr lang="en-US" altLang="zh-CN" sz="3600" dirty="0"/>
            </a:br>
            <a:r>
              <a:rPr lang="en-US" altLang="zh-CN" sz="3600" dirty="0"/>
              <a:t>Justin Weisz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CMU</a:t>
            </a:r>
            <a:endParaRPr lang="en-US" altLang="en-US" sz="3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C6B8-2366-6A4B-B22D-06875464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 </a:t>
            </a:r>
            <a:r>
              <a:rPr lang="en-US" altLang="zh-CN" dirty="0"/>
              <a:t>Hijacking</a:t>
            </a:r>
            <a:endParaRPr lang="en-US" dirty="0"/>
          </a:p>
        </p:txBody>
      </p:sp>
      <p:pic>
        <p:nvPicPr>
          <p:cNvPr id="66562" name="Picture 2" descr="Chapter 13. TCP Connection Management - Shichao&amp;#39;s Notes">
            <a:extLst>
              <a:ext uri="{FF2B5EF4-FFF2-40B4-BE49-F238E27FC236}">
                <a16:creationId xmlns:a16="http://schemas.microsoft.com/office/drawing/2014/main" id="{6C5702D3-57CB-B741-ABBD-188D50CF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2362200"/>
            <a:ext cx="8928100" cy="651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8472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321463B4-7231-D24E-B255-186F2F424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32589F2-DEA1-A24F-922D-1B707422A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8400" y="2692400"/>
            <a:ext cx="11217275" cy="6188075"/>
          </a:xfrm>
        </p:spPr>
        <p:txBody>
          <a:bodyPr/>
          <a:lstStyle/>
          <a:p>
            <a:r>
              <a:rPr lang="en-US" altLang="en-US" dirty="0"/>
              <a:t>TCP connections have associated state</a:t>
            </a:r>
          </a:p>
          <a:p>
            <a:pPr lvl="1"/>
            <a:r>
              <a:rPr lang="en-US" altLang="en-US" dirty="0"/>
              <a:t>Starting sequence numbers, port numbers</a:t>
            </a:r>
          </a:p>
          <a:p>
            <a:r>
              <a:rPr lang="en-US" altLang="en-US" dirty="0"/>
              <a:t>Problem – what if an attacker learns these values?</a:t>
            </a:r>
          </a:p>
          <a:p>
            <a:pPr lvl="1"/>
            <a:r>
              <a:rPr lang="en-US" altLang="en-US" dirty="0"/>
              <a:t>Port numbers are sometimes well known to begin with (</a:t>
            </a:r>
            <a:r>
              <a:rPr lang="en-US" altLang="zh-CN" dirty="0"/>
              <a:t>e.g</a:t>
            </a:r>
            <a:r>
              <a:rPr lang="en-US" altLang="en-US" dirty="0"/>
              <a:t>.</a:t>
            </a:r>
            <a:r>
              <a:rPr lang="en-US" altLang="zh-CN" dirty="0"/>
              <a:t>,</a:t>
            </a:r>
            <a:r>
              <a:rPr lang="en-US" altLang="en-US" dirty="0"/>
              <a:t> HTTP uses port 80)</a:t>
            </a:r>
          </a:p>
          <a:p>
            <a:pPr lvl="1"/>
            <a:r>
              <a:rPr lang="en-US" altLang="en-US" dirty="0"/>
              <a:t>Sequence numbers are sometimes chosen in very predictable ways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806B38DE-171D-7C4E-A878-8C1CF9C38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9DD2C858-B7F1-194D-B45A-E8BE3010D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3762" y="2590800"/>
            <a:ext cx="11217275" cy="6188075"/>
          </a:xfrm>
        </p:spPr>
        <p:txBody>
          <a:bodyPr/>
          <a:lstStyle/>
          <a:p>
            <a:r>
              <a:rPr lang="en-US" altLang="en-US" dirty="0"/>
              <a:t>If an attacker learns the associated TCP state for the connection, then the connection can be </a:t>
            </a:r>
            <a:r>
              <a:rPr lang="en-US" altLang="en-US" b="1" dirty="0"/>
              <a:t>hijacked</a:t>
            </a:r>
            <a:r>
              <a:rPr lang="en-US" altLang="en-US" dirty="0"/>
              <a:t>!</a:t>
            </a:r>
          </a:p>
          <a:p>
            <a:r>
              <a:rPr lang="en-US" altLang="en-US" dirty="0"/>
              <a:t>Attacker can insert malicious data into the TCP stream, and the recipient will believe it came from the original source</a:t>
            </a:r>
          </a:p>
          <a:p>
            <a:pPr lvl="1"/>
            <a:r>
              <a:rPr lang="en-US" altLang="en-US" dirty="0"/>
              <a:t>E.</a:t>
            </a:r>
            <a:r>
              <a:rPr lang="en-US" altLang="zh-CN" dirty="0"/>
              <a:t>g.,</a:t>
            </a:r>
            <a:r>
              <a:rPr lang="en-US" altLang="en-US" dirty="0"/>
              <a:t> Instead of downloading and running new program, you download a virus and execute it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8E559AE1-F2F3-D849-86E9-BE9F113ED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3D325CDE-92AE-8147-A52B-C27DBC876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Say hello to Alice, Bob and Mr. Big Ears</a:t>
            </a: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2319C88D-E789-164E-A3E1-0117CA07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27" y="4479431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9" name="Picture 5">
            <a:extLst>
              <a:ext uri="{FF2B5EF4-FFF2-40B4-BE49-F238E27FC236}">
                <a16:creationId xmlns:a16="http://schemas.microsoft.com/office/drawing/2014/main" id="{034FE9D0-21EB-9E43-AE8D-61900368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87804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10" name="Picture 6">
            <a:extLst>
              <a:ext uri="{FF2B5EF4-FFF2-40B4-BE49-F238E27FC236}">
                <a16:creationId xmlns:a16="http://schemas.microsoft.com/office/drawing/2014/main" id="{16FC72E7-E0A5-2345-8D7C-724AD2D6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13" y="6249529"/>
            <a:ext cx="1770098" cy="242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6539CF87-721B-9A41-B716-54D98FC7E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5842BAFB-924C-074E-8A63-6ABD408A0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Alice and Bob have an established TCP connection</a:t>
            </a:r>
          </a:p>
        </p:txBody>
      </p:sp>
      <p:pic>
        <p:nvPicPr>
          <p:cNvPr id="112644" name="Picture 4">
            <a:extLst>
              <a:ext uri="{FF2B5EF4-FFF2-40B4-BE49-F238E27FC236}">
                <a16:creationId xmlns:a16="http://schemas.microsoft.com/office/drawing/2014/main" id="{8A06A51B-5CEF-5547-B5EC-B026E548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27" y="4479431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5" name="Picture 5">
            <a:extLst>
              <a:ext uri="{FF2B5EF4-FFF2-40B4-BE49-F238E27FC236}">
                <a16:creationId xmlns:a16="http://schemas.microsoft.com/office/drawing/2014/main" id="{7BCFB1FB-FB6C-714D-9AB6-F21FC36D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87804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6" name="Picture 6">
            <a:extLst>
              <a:ext uri="{FF2B5EF4-FFF2-40B4-BE49-F238E27FC236}">
                <a16:creationId xmlns:a16="http://schemas.microsoft.com/office/drawing/2014/main" id="{01D2BDA8-9D48-8C46-88FD-D4869410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13" y="6249529"/>
            <a:ext cx="1770098" cy="242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8" name="Line 8">
            <a:extLst>
              <a:ext uri="{FF2B5EF4-FFF2-40B4-BE49-F238E27FC236}">
                <a16:creationId xmlns:a16="http://schemas.microsoft.com/office/drawing/2014/main" id="{493F1D4C-87A0-6145-B4ED-4085A39C9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947" y="5743787"/>
            <a:ext cx="617728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CED5DECC-2BDF-7747-AD97-CD205DEDB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72D0DA82-78A9-FF47-BC23-706C2CDAE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Mr. Big Ears lies on the path between Alice and Bob on the network</a:t>
            </a:r>
          </a:p>
          <a:p>
            <a:pPr lvl="1"/>
            <a:r>
              <a:rPr lang="en-US" altLang="en-US" dirty="0"/>
              <a:t>He can intercept all their packets</a:t>
            </a:r>
          </a:p>
        </p:txBody>
      </p:sp>
      <p:pic>
        <p:nvPicPr>
          <p:cNvPr id="99332" name="Picture 4">
            <a:extLst>
              <a:ext uri="{FF2B5EF4-FFF2-40B4-BE49-F238E27FC236}">
                <a16:creationId xmlns:a16="http://schemas.microsoft.com/office/drawing/2014/main" id="{D656B171-07BA-6244-B884-874528B3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5181600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5">
            <a:extLst>
              <a:ext uri="{FF2B5EF4-FFF2-40B4-BE49-F238E27FC236}">
                <a16:creationId xmlns:a16="http://schemas.microsoft.com/office/drawing/2014/main" id="{4304CA18-3435-534F-BE13-6459AD23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573" y="5289973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4" name="Picture 6">
            <a:extLst>
              <a:ext uri="{FF2B5EF4-FFF2-40B4-BE49-F238E27FC236}">
                <a16:creationId xmlns:a16="http://schemas.microsoft.com/office/drawing/2014/main" id="{A0CCD4A4-8A57-274B-A507-0B36AD05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386" y="6951698"/>
            <a:ext cx="1770098" cy="242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6" name="Line 8">
            <a:extLst>
              <a:ext uri="{FF2B5EF4-FFF2-40B4-BE49-F238E27FC236}">
                <a16:creationId xmlns:a16="http://schemas.microsoft.com/office/drawing/2014/main" id="{8971EF14-D177-5B4B-9451-B56E124EB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2293" y="7312943"/>
            <a:ext cx="2059093" cy="758613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99338" name="Line 10">
            <a:extLst>
              <a:ext uri="{FF2B5EF4-FFF2-40B4-BE49-F238E27FC236}">
                <a16:creationId xmlns:a16="http://schemas.microsoft.com/office/drawing/2014/main" id="{D72BE87B-1199-2147-B0B8-6EBD6F29B0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16986" y="7312943"/>
            <a:ext cx="2167467" cy="758613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78481447-112B-E84A-9411-17601B4F2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BE14682-50FC-1A41-A06C-69DFCCEBC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First, Mr. Big Ears must drop all of Alice’s packets since they must not be delivered to Bob (why?)</a:t>
            </a:r>
          </a:p>
        </p:txBody>
      </p:sp>
      <p:pic>
        <p:nvPicPr>
          <p:cNvPr id="103428" name="Picture 4">
            <a:extLst>
              <a:ext uri="{FF2B5EF4-FFF2-40B4-BE49-F238E27FC236}">
                <a16:creationId xmlns:a16="http://schemas.microsoft.com/office/drawing/2014/main" id="{934BA654-D960-AC41-A2AB-6991AB1C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27" y="4479431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30" name="Picture 6">
            <a:extLst>
              <a:ext uri="{FF2B5EF4-FFF2-40B4-BE49-F238E27FC236}">
                <a16:creationId xmlns:a16="http://schemas.microsoft.com/office/drawing/2014/main" id="{00CC6B35-89EE-C146-994A-2BE4B42D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13" y="6249529"/>
            <a:ext cx="1770098" cy="242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432" name="Line 8">
            <a:extLst>
              <a:ext uri="{FF2B5EF4-FFF2-40B4-BE49-F238E27FC236}">
                <a16:creationId xmlns:a16="http://schemas.microsoft.com/office/drawing/2014/main" id="{8B0F2BEF-70EE-034B-AD11-8C3FC091E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2827" y="5960533"/>
            <a:ext cx="2275840" cy="151722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103433" name="Text Box 9">
            <a:extLst>
              <a:ext uri="{FF2B5EF4-FFF2-40B4-BE49-F238E27FC236}">
                <a16:creationId xmlns:a16="http://schemas.microsoft.com/office/drawing/2014/main" id="{4C7CB13A-3142-B041-9F20-36173C84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011" y="5960534"/>
            <a:ext cx="2394823" cy="101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5973"/>
              <a:t>Packets</a:t>
            </a: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1ADB5AE6-68D5-114E-855F-792714C6E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387" y="7586133"/>
            <a:ext cx="227584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grpSp>
        <p:nvGrpSpPr>
          <p:cNvPr id="103445" name="Group 21">
            <a:extLst>
              <a:ext uri="{FF2B5EF4-FFF2-40B4-BE49-F238E27FC236}">
                <a16:creationId xmlns:a16="http://schemas.microsoft.com/office/drawing/2014/main" id="{E44189FF-00D7-634A-9A85-5D3B86A76AA7}"/>
              </a:ext>
            </a:extLst>
          </p:cNvPr>
          <p:cNvGrpSpPr>
            <a:grpSpLocks/>
          </p:cNvGrpSpPr>
          <p:nvPr/>
        </p:nvGrpSpPr>
        <p:grpSpPr bwMode="auto">
          <a:xfrm>
            <a:off x="9753600" y="6285653"/>
            <a:ext cx="2817707" cy="2275840"/>
            <a:chOff x="4128" y="2304"/>
            <a:chExt cx="1248" cy="1008"/>
          </a:xfrm>
        </p:grpSpPr>
        <p:sp>
          <p:nvSpPr>
            <p:cNvPr id="103438" name="Oval 14">
              <a:extLst>
                <a:ext uri="{FF2B5EF4-FFF2-40B4-BE49-F238E27FC236}">
                  <a16:creationId xmlns:a16="http://schemas.microsoft.com/office/drawing/2014/main" id="{87835674-914D-D348-9FE9-200419C08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352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03439" name="Oval 15">
              <a:extLst>
                <a:ext uri="{FF2B5EF4-FFF2-40B4-BE49-F238E27FC236}">
                  <a16:creationId xmlns:a16="http://schemas.microsoft.com/office/drawing/2014/main" id="{9E45F8F7-D13C-E149-89E1-815DD158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04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03440" name="Oval 16">
              <a:extLst>
                <a:ext uri="{FF2B5EF4-FFF2-40B4-BE49-F238E27FC236}">
                  <a16:creationId xmlns:a16="http://schemas.microsoft.com/office/drawing/2014/main" id="{B0753F61-20D7-8D46-AEFD-5E54DBACE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44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03441" name="Oval 17">
              <a:extLst>
                <a:ext uri="{FF2B5EF4-FFF2-40B4-BE49-F238E27FC236}">
                  <a16:creationId xmlns:a16="http://schemas.microsoft.com/office/drawing/2014/main" id="{554FD81D-1453-544E-BA26-64DFBC179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640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03442" name="Oval 18">
              <a:extLst>
                <a:ext uri="{FF2B5EF4-FFF2-40B4-BE49-F238E27FC236}">
                  <a16:creationId xmlns:a16="http://schemas.microsoft.com/office/drawing/2014/main" id="{0E069287-8EBE-3B41-B775-875AF9D92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784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03443" name="Oval 19">
              <a:extLst>
                <a:ext uri="{FF2B5EF4-FFF2-40B4-BE49-F238E27FC236}">
                  <a16:creationId xmlns:a16="http://schemas.microsoft.com/office/drawing/2014/main" id="{A853150F-C820-F249-B880-7A9814F8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96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103444" name="Oval 20">
              <a:extLst>
                <a:ext uri="{FF2B5EF4-FFF2-40B4-BE49-F238E27FC236}">
                  <a16:creationId xmlns:a16="http://schemas.microsoft.com/office/drawing/2014/main" id="{4C90111E-6EE4-684F-9D59-BE901BF73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784"/>
              <a:ext cx="576" cy="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</p:grpSp>
      <p:sp>
        <p:nvSpPr>
          <p:cNvPr id="103446" name="Text Box 22">
            <a:extLst>
              <a:ext uri="{FF2B5EF4-FFF2-40B4-BE49-F238E27FC236}">
                <a16:creationId xmlns:a16="http://schemas.microsoft.com/office/drawing/2014/main" id="{BAB65AC1-7272-594C-B717-6FCE3692E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497" y="7044267"/>
            <a:ext cx="2824299" cy="101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5973"/>
              <a:t>The Void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A70DF3D1-A03B-B842-8DB5-21DB869A8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</a:t>
            </a:r>
            <a:r>
              <a:rPr lang="en-US" altLang="zh-CN" dirty="0"/>
              <a:t>Hijacking</a:t>
            </a:r>
            <a:endParaRPr lang="en-US" altLang="en-US" dirty="0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7C253B0-7EFF-CE4F-A348-EF72AB2AB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Then, Mr. Big Ears sends his malicious packet with the next ISN (sniffed from the network)</a:t>
            </a:r>
          </a:p>
        </p:txBody>
      </p:sp>
      <p:pic>
        <p:nvPicPr>
          <p:cNvPr id="104453" name="Picture 5">
            <a:extLst>
              <a:ext uri="{FF2B5EF4-FFF2-40B4-BE49-F238E27FC236}">
                <a16:creationId xmlns:a16="http://schemas.microsoft.com/office/drawing/2014/main" id="{B13F9443-A0FC-9147-B9E5-AD751490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87804"/>
            <a:ext cx="1770098" cy="223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4" name="Picture 6">
            <a:extLst>
              <a:ext uri="{FF2B5EF4-FFF2-40B4-BE49-F238E27FC236}">
                <a16:creationId xmlns:a16="http://schemas.microsoft.com/office/drawing/2014/main" id="{CC991E09-7085-3045-98E9-07C49A88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13" y="6249529"/>
            <a:ext cx="1770098" cy="242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456" name="Line 8">
            <a:extLst>
              <a:ext uri="{FF2B5EF4-FFF2-40B4-BE49-F238E27FC236}">
                <a16:creationId xmlns:a16="http://schemas.microsoft.com/office/drawing/2014/main" id="{9A3AC942-1F40-654C-9D0E-CB1245F09B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61013" y="6177280"/>
            <a:ext cx="2600960" cy="173397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6B859852-AC17-2C42-BB0C-C6A72F836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309" y="7261014"/>
            <a:ext cx="4885825" cy="101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5973"/>
              <a:t>ISN, SRC=Alice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FF15-9A42-3F4D-9C6D-77B86432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Sniffing</a:t>
            </a:r>
            <a:endParaRPr lang="en-US" dirty="0"/>
          </a:p>
        </p:txBody>
      </p:sp>
      <p:pic>
        <p:nvPicPr>
          <p:cNvPr id="75778" name="Picture 2" descr="Ethical Hacking - Sniffing">
            <a:extLst>
              <a:ext uri="{FF2B5EF4-FFF2-40B4-BE49-F238E27FC236}">
                <a16:creationId xmlns:a16="http://schemas.microsoft.com/office/drawing/2014/main" id="{679C08A9-1202-9B40-95CF-8A179C75E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660316"/>
            <a:ext cx="10220536" cy="541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0400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FF15-9A42-3F4D-9C6D-77B86432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-381000"/>
            <a:ext cx="12293600" cy="2438400"/>
          </a:xfrm>
        </p:spPr>
        <p:txBody>
          <a:bodyPr/>
          <a:lstStyle/>
          <a:p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Sniffing</a:t>
            </a:r>
            <a:endParaRPr lang="en-US" dirty="0"/>
          </a:p>
        </p:txBody>
      </p:sp>
      <p:pic>
        <p:nvPicPr>
          <p:cNvPr id="76802" name="Picture 2" descr="10 BEST Packet Sniffer Tools In 2022 (Network Sniffer Tools)">
            <a:extLst>
              <a:ext uri="{FF2B5EF4-FFF2-40B4-BE49-F238E27FC236}">
                <a16:creationId xmlns:a16="http://schemas.microsoft.com/office/drawing/2014/main" id="{8740733B-D85D-964C-9D2C-76BACB1E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044092"/>
            <a:ext cx="7000989" cy="283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Wireshark Tutorial: Network &amp;amp; Passwords Sniffer">
            <a:extLst>
              <a:ext uri="{FF2B5EF4-FFF2-40B4-BE49-F238E27FC236}">
                <a16:creationId xmlns:a16="http://schemas.microsoft.com/office/drawing/2014/main" id="{AD0876BB-38F2-5B4E-A670-8ABEE0AD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4471737"/>
            <a:ext cx="7000989" cy="50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4851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-653129"/>
            <a:ext cx="13081000" cy="2438400"/>
          </a:xfrm>
        </p:spPr>
        <p:txBody>
          <a:bodyPr/>
          <a:lstStyle/>
          <a:p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endParaRPr lang="en-US" dirty="0"/>
          </a:p>
        </p:txBody>
      </p:sp>
      <p:pic>
        <p:nvPicPr>
          <p:cNvPr id="51208" name="Picture 8" descr="8 Effective Home Network Setup Diagram For Your House In 2022 - Smart  Network Geek">
            <a:extLst>
              <a:ext uri="{FF2B5EF4-FFF2-40B4-BE49-F238E27FC236}">
                <a16:creationId xmlns:a16="http://schemas.microsoft.com/office/drawing/2014/main" id="{7017E4B9-9556-EA4E-AB3D-AE879260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271"/>
            <a:ext cx="643094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F8404-D78C-4C4F-8564-D233117A4978}"/>
              </a:ext>
            </a:extLst>
          </p:cNvPr>
          <p:cNvSpPr txBox="1"/>
          <p:nvPr/>
        </p:nvSpPr>
        <p:spPr>
          <a:xfrm>
            <a:off x="268672" y="6400800"/>
            <a:ext cx="6085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1AC86-4728-8840-B4DF-5260643AFC77}"/>
              </a:ext>
            </a:extLst>
          </p:cNvPr>
          <p:cNvSpPr txBox="1"/>
          <p:nvPr/>
        </p:nvSpPr>
        <p:spPr>
          <a:xfrm>
            <a:off x="6502991" y="7366014"/>
            <a:ext cx="6085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Enterprise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pic>
        <p:nvPicPr>
          <p:cNvPr id="13" name="Picture 4" descr="A campus enterprise network. | Download Scientific Diagram">
            <a:extLst>
              <a:ext uri="{FF2B5EF4-FFF2-40B4-BE49-F238E27FC236}">
                <a16:creationId xmlns:a16="http://schemas.microsoft.com/office/drawing/2014/main" id="{D74BBFFC-B299-F441-9CD7-41422E6E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20" y="2667000"/>
            <a:ext cx="6735518" cy="46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819E0B2D-D163-E54E-B4D5-3697FDDAE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Denial of Service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502455F4-9C07-504A-AB2D-7CA58D86B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2586166"/>
            <a:ext cx="11217275" cy="6188075"/>
          </a:xfrm>
        </p:spPr>
        <p:txBody>
          <a:bodyPr/>
          <a:lstStyle/>
          <a:p>
            <a:r>
              <a:rPr lang="en-US" altLang="en-US" dirty="0"/>
              <a:t>Purpose: Make a network service unusable, usually by overloading the server or network</a:t>
            </a:r>
          </a:p>
          <a:p>
            <a:r>
              <a:rPr lang="en-US" altLang="en-US" dirty="0"/>
              <a:t>Many different kinds of DoS attacks</a:t>
            </a:r>
          </a:p>
          <a:p>
            <a:pPr lvl="1"/>
            <a:r>
              <a:rPr lang="en-US" altLang="en-US" dirty="0"/>
              <a:t>SYN flooding</a:t>
            </a:r>
          </a:p>
          <a:p>
            <a:pPr lvl="1"/>
            <a:r>
              <a:rPr lang="en-US" altLang="en-US" dirty="0"/>
              <a:t>SMURF</a:t>
            </a:r>
          </a:p>
          <a:p>
            <a:pPr lvl="1"/>
            <a:r>
              <a:rPr lang="en-US" altLang="en-US" dirty="0"/>
              <a:t>Distributed attacks</a:t>
            </a:r>
          </a:p>
          <a:p>
            <a:pPr lvl="1"/>
            <a:r>
              <a:rPr lang="en-US" altLang="en-US" dirty="0"/>
              <a:t>Case Study: Code-Red</a:t>
            </a:r>
          </a:p>
        </p:txBody>
      </p:sp>
      <p:pic>
        <p:nvPicPr>
          <p:cNvPr id="82952" name="Picture 8">
            <a:extLst>
              <a:ext uri="{FF2B5EF4-FFF2-40B4-BE49-F238E27FC236}">
                <a16:creationId xmlns:a16="http://schemas.microsoft.com/office/drawing/2014/main" id="{3772CF62-B864-0846-9492-B0F6A61E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85" y="216747"/>
            <a:ext cx="1724942" cy="22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DE8FC4E-CE75-234C-96FE-8BA87775B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Denial of Service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B2C7B87-D452-474D-B354-B53F5A9787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2200" y="2594008"/>
            <a:ext cx="11217275" cy="618807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n-US" sz="3982" dirty="0"/>
              <a:t>SYN flooding attack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n-US" sz="3982" dirty="0"/>
              <a:t>Send SYN packets with bogus source address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en-US" sz="3413" dirty="0"/>
              <a:t>Why?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n-US" sz="3982" dirty="0"/>
              <a:t>Server responds with SYN ACK and keeps state about TCP half-open connection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en-US" sz="3413" dirty="0"/>
              <a:t>Eventually, server memory is exhausted with this state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en-US" sz="3982" dirty="0"/>
              <a:t>Solution: use “SYN cookies”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en-US" sz="3413" dirty="0"/>
              <a:t>In response to a SYN, create a special “cookie” for the connection, and forget everything else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en-US" sz="3413" dirty="0"/>
              <a:t>Then, can recreate the forgotten information when the ACK comes in from a legitimate connection</a:t>
            </a: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A665AB53-63F6-6249-8AD6-DDD0FFEC7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85" y="216747"/>
            <a:ext cx="1724942" cy="22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5D04C2B-CE95-C04F-9882-77375C125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Denial of Service</a:t>
            </a:r>
          </a:p>
        </p:txBody>
      </p:sp>
      <p:pic>
        <p:nvPicPr>
          <p:cNvPr id="89091" name="Picture 3">
            <a:extLst>
              <a:ext uri="{FF2B5EF4-FFF2-40B4-BE49-F238E27FC236}">
                <a16:creationId xmlns:a16="http://schemas.microsoft.com/office/drawing/2014/main" id="{1F1D76C6-EC33-5841-BF39-61B6FC61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02" y="2492587"/>
            <a:ext cx="8112196" cy="580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>
            <a:extLst>
              <a:ext uri="{FF2B5EF4-FFF2-40B4-BE49-F238E27FC236}">
                <a16:creationId xmlns:a16="http://schemas.microsoft.com/office/drawing/2014/main" id="{AEF6E2E5-4D29-4448-BB95-C66CAD9BE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85" y="216747"/>
            <a:ext cx="1724942" cy="22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BB8A978-FB72-4A4C-9161-C08A4C5BA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Denial of Service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DB3F760F-753C-0449-A829-D86885CBB8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SMURF</a:t>
            </a:r>
          </a:p>
          <a:p>
            <a:pPr lvl="1"/>
            <a:r>
              <a:rPr lang="en-US" altLang="en-US"/>
              <a:t>Source IP address of a broadcast ping is forged</a:t>
            </a:r>
          </a:p>
          <a:p>
            <a:pPr lvl="1"/>
            <a:r>
              <a:rPr lang="en-US" altLang="en-US"/>
              <a:t>Large number of machines respond back to victim, overloading it</a:t>
            </a:r>
          </a:p>
        </p:txBody>
      </p:sp>
      <p:pic>
        <p:nvPicPr>
          <p:cNvPr id="88068" name="Picture 4">
            <a:extLst>
              <a:ext uri="{FF2B5EF4-FFF2-40B4-BE49-F238E27FC236}">
                <a16:creationId xmlns:a16="http://schemas.microsoft.com/office/drawing/2014/main" id="{658E4E3D-998D-E94E-A219-A68F0FD4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85" y="216747"/>
            <a:ext cx="1724942" cy="22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3F782A50-7A94-A447-AC65-98A83A224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dirty="0"/>
              <a:t>Distributed</a:t>
            </a:r>
            <a:r>
              <a:rPr lang="zh-CN" altLang="en-US" sz="6000" dirty="0"/>
              <a:t> </a:t>
            </a:r>
            <a:r>
              <a:rPr lang="en-US" altLang="en-US" sz="6000" dirty="0"/>
              <a:t>Denial of Service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696CDC05-2A7F-A744-BAAF-7EE1BFF27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2200" y="2696411"/>
            <a:ext cx="11217275" cy="6188075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altLang="en-US" sz="3982" dirty="0"/>
              <a:t>Distributed Denial of Service</a:t>
            </a:r>
          </a:p>
          <a:p>
            <a:pPr lvl="1">
              <a:spcBef>
                <a:spcPts val="1000"/>
              </a:spcBef>
            </a:pPr>
            <a:r>
              <a:rPr lang="en-US" altLang="en-US" sz="3413" dirty="0"/>
              <a:t>Same techniques as regular DoS, but on a much larger scale</a:t>
            </a:r>
          </a:p>
          <a:p>
            <a:pPr lvl="1">
              <a:spcBef>
                <a:spcPts val="1000"/>
              </a:spcBef>
            </a:pPr>
            <a:r>
              <a:rPr lang="en-US" altLang="en-US" sz="3413" dirty="0"/>
              <a:t>Example: Sub7Server Trojan and IRC bots</a:t>
            </a:r>
          </a:p>
          <a:p>
            <a:pPr lvl="2">
              <a:spcBef>
                <a:spcPts val="1000"/>
              </a:spcBef>
            </a:pPr>
            <a:r>
              <a:rPr lang="en-US" altLang="en-US" sz="2844" dirty="0"/>
              <a:t>Infect a large number of machines with a “zombie” program</a:t>
            </a:r>
          </a:p>
          <a:p>
            <a:pPr lvl="2">
              <a:spcBef>
                <a:spcPts val="1000"/>
              </a:spcBef>
            </a:pPr>
            <a:r>
              <a:rPr lang="en-US" altLang="en-US" sz="2844" dirty="0"/>
              <a:t>Zombie program logs into an IRC channel and awaits commands</a:t>
            </a:r>
          </a:p>
          <a:p>
            <a:pPr lvl="2">
              <a:spcBef>
                <a:spcPts val="1000"/>
              </a:spcBef>
            </a:pPr>
            <a:r>
              <a:rPr lang="en-US" altLang="en-US" sz="2844" dirty="0"/>
              <a:t>Example: </a:t>
            </a:r>
          </a:p>
          <a:p>
            <a:pPr lvl="3">
              <a:spcBef>
                <a:spcPts val="1000"/>
              </a:spcBef>
            </a:pPr>
            <a:r>
              <a:rPr lang="en-US" altLang="en-US" sz="2560" dirty="0"/>
              <a:t>Bot command:  !p4 207.71.92.193</a:t>
            </a:r>
          </a:p>
          <a:p>
            <a:pPr lvl="3">
              <a:spcBef>
                <a:spcPts val="1000"/>
              </a:spcBef>
            </a:pPr>
            <a:r>
              <a:rPr lang="en-US" altLang="en-US" sz="2560" dirty="0"/>
              <a:t>Result: runs </a:t>
            </a:r>
            <a:r>
              <a:rPr lang="en-US" altLang="en-US" sz="2560" dirty="0" err="1"/>
              <a:t>ping.exe</a:t>
            </a:r>
            <a:r>
              <a:rPr lang="en-US" altLang="en-US" sz="2560" dirty="0"/>
              <a:t> 207.71.92.193 -l 65500 -n 10000</a:t>
            </a:r>
          </a:p>
          <a:p>
            <a:pPr lvl="3">
              <a:spcBef>
                <a:spcPts val="1000"/>
              </a:spcBef>
            </a:pPr>
            <a:r>
              <a:rPr lang="en-US" altLang="en-US" sz="2560" dirty="0"/>
              <a:t>Sends 10,000 64k packets to the host (655MB!)</a:t>
            </a:r>
          </a:p>
          <a:p>
            <a:pPr lvl="2">
              <a:spcBef>
                <a:spcPts val="1000"/>
              </a:spcBef>
            </a:pPr>
            <a:r>
              <a:rPr lang="en-US" altLang="en-US" sz="2844" dirty="0"/>
              <a:t>Read more at: http://</a:t>
            </a:r>
            <a:r>
              <a:rPr lang="en-US" altLang="en-US" sz="2844" dirty="0" err="1"/>
              <a:t>grc.com</a:t>
            </a:r>
            <a:r>
              <a:rPr lang="en-US" altLang="en-US" sz="2844" dirty="0"/>
              <a:t>/dos/</a:t>
            </a:r>
            <a:r>
              <a:rPr lang="en-US" altLang="en-US" sz="2844" dirty="0" err="1"/>
              <a:t>grcdos.htm</a:t>
            </a:r>
            <a:endParaRPr lang="en-US" altLang="en-US" sz="2844" dirty="0"/>
          </a:p>
        </p:txBody>
      </p:sp>
      <p:pic>
        <p:nvPicPr>
          <p:cNvPr id="91140" name="Picture 4">
            <a:extLst>
              <a:ext uri="{FF2B5EF4-FFF2-40B4-BE49-F238E27FC236}">
                <a16:creationId xmlns:a16="http://schemas.microsoft.com/office/drawing/2014/main" id="{46780E67-93C2-2A43-836D-994ECD12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85" y="216747"/>
            <a:ext cx="1724942" cy="22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733E-C5E8-7B40-90ED-23B1F14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Mirai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pic>
        <p:nvPicPr>
          <p:cNvPr id="90116" name="Picture 4" descr="OMG: Mirai-based Bot Turns IoT Devices into Proxy Servers">
            <a:extLst>
              <a:ext uri="{FF2B5EF4-FFF2-40B4-BE49-F238E27FC236}">
                <a16:creationId xmlns:a16="http://schemas.microsoft.com/office/drawing/2014/main" id="{266363A0-0AD3-D946-9C5F-F5FDB17B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1" y="3200400"/>
            <a:ext cx="6318089" cy="50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33825A-5D68-824F-A7C9-A9D76939CE8A}"/>
              </a:ext>
            </a:extLst>
          </p:cNvPr>
          <p:cNvSpPr/>
          <p:nvPr/>
        </p:nvSpPr>
        <p:spPr>
          <a:xfrm>
            <a:off x="6807200" y="2285575"/>
            <a:ext cx="589931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On 21 October 2016, multiple major DDoS attacks in DNS services of DNS service provider </a:t>
            </a:r>
            <a:r>
              <a:rPr lang="en-US" sz="2800" dirty="0" err="1"/>
              <a:t>Dyn</a:t>
            </a:r>
            <a:r>
              <a:rPr lang="en-US" sz="2800" dirty="0"/>
              <a:t> occurred using </a:t>
            </a:r>
            <a:r>
              <a:rPr lang="en-US" sz="2800" dirty="0" err="1"/>
              <a:t>Mirai</a:t>
            </a:r>
            <a:r>
              <a:rPr lang="en-US" sz="2800" dirty="0"/>
              <a:t> malware installed on a large number of IoT devices, many of which were still using their default usernames and passwords.</a:t>
            </a:r>
            <a:r>
              <a:rPr lang="zh-CN" altLang="en-US" sz="2800" dirty="0"/>
              <a:t> </a:t>
            </a:r>
            <a:r>
              <a:rPr lang="en-US" sz="2800" dirty="0"/>
              <a:t>These attacks resulted in the inaccessibility of several high-profile websites, including </a:t>
            </a:r>
            <a:r>
              <a:rPr lang="en-US" sz="2800" b="1" dirty="0">
                <a:solidFill>
                  <a:srgbClr val="7030A0"/>
                </a:solidFill>
              </a:rPr>
              <a:t>GitHub, Twitter, Reddit, Netflix, Airbnb and many others</a:t>
            </a:r>
            <a:r>
              <a:rPr lang="en-US" sz="2800" dirty="0"/>
              <a:t>. The attribution of the </a:t>
            </a:r>
            <a:r>
              <a:rPr lang="en-US" sz="2800" dirty="0" err="1"/>
              <a:t>Dyn</a:t>
            </a:r>
            <a:r>
              <a:rPr lang="en-US" sz="2800" dirty="0"/>
              <a:t> attack to the </a:t>
            </a:r>
            <a:r>
              <a:rPr lang="en-US" sz="2800" dirty="0" err="1"/>
              <a:t>Mirai</a:t>
            </a:r>
            <a:r>
              <a:rPr lang="en-US" sz="2800" dirty="0"/>
              <a:t> botnet was originally reported by Level 3 Communications</a:t>
            </a:r>
          </a:p>
          <a:p>
            <a:pPr algn="l"/>
            <a:r>
              <a:rPr lang="en-US" altLang="zh-CN" sz="2800" dirty="0"/>
              <a:t>--</a:t>
            </a:r>
            <a:r>
              <a:rPr lang="zh-CN" altLang="en-US" sz="2800" dirty="0"/>
              <a:t> </a:t>
            </a:r>
            <a:r>
              <a:rPr lang="en-US" sz="2800" dirty="0">
                <a:hlinkClick r:id="rId3"/>
              </a:rPr>
              <a:t>https://en.wikipedia.org/wiki/Mirai_(malware)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14037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1431EC97-BBF0-384E-BD86-80F8DDD56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 dirty="0"/>
              <a:t>Related:</a:t>
            </a:r>
            <a:r>
              <a:rPr lang="zh-CN" altLang="en-US" sz="6000" dirty="0"/>
              <a:t> </a:t>
            </a:r>
            <a:r>
              <a:rPr lang="en-US" altLang="zh-CN" sz="6000" dirty="0"/>
              <a:t>Dictionary</a:t>
            </a:r>
            <a:r>
              <a:rPr lang="en-US" altLang="en-US" sz="6000" dirty="0"/>
              <a:t> Attack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5B56A8F-71CC-1947-BFF1-AF35D8196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2300677"/>
            <a:ext cx="11217275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3982" dirty="0"/>
              <a:t>We can run a dictionary attack on the passwords</a:t>
            </a:r>
          </a:p>
          <a:p>
            <a:pPr lvl="1">
              <a:spcBef>
                <a:spcPts val="1200"/>
              </a:spcBef>
            </a:pPr>
            <a:r>
              <a:rPr lang="en-US" altLang="en-US" sz="3413" dirty="0"/>
              <a:t>The passwords in /</a:t>
            </a:r>
            <a:r>
              <a:rPr lang="en-US" altLang="en-US" sz="3413" dirty="0" err="1"/>
              <a:t>etc</a:t>
            </a:r>
            <a:r>
              <a:rPr lang="en-US" altLang="en-US" sz="3413" dirty="0"/>
              <a:t>/passwd are encrypted with the crypt(3) function (one-way hash)</a:t>
            </a:r>
          </a:p>
          <a:p>
            <a:pPr lvl="1">
              <a:spcBef>
                <a:spcPts val="1200"/>
              </a:spcBef>
            </a:pPr>
            <a:r>
              <a:rPr lang="en-US" altLang="en-US" sz="3413" dirty="0"/>
              <a:t>Can take a dictionary of words, crypt() them all, and compare with the hashed passwords</a:t>
            </a:r>
          </a:p>
          <a:p>
            <a:pPr>
              <a:spcBef>
                <a:spcPts val="1200"/>
              </a:spcBef>
            </a:pPr>
            <a:r>
              <a:rPr lang="en-US" altLang="en-US" sz="3982" dirty="0"/>
              <a:t>This is why your passwords should be meaningless random junk!</a:t>
            </a:r>
          </a:p>
          <a:p>
            <a:pPr lvl="1">
              <a:spcBef>
                <a:spcPts val="1200"/>
              </a:spcBef>
            </a:pPr>
            <a:r>
              <a:rPr lang="en-US" altLang="en-US" sz="3413" dirty="0"/>
              <a:t>For example, “sdfo839f” is a good password</a:t>
            </a:r>
          </a:p>
          <a:p>
            <a:pPr lvl="2">
              <a:spcBef>
                <a:spcPts val="1200"/>
              </a:spcBef>
            </a:pPr>
            <a:r>
              <a:rPr lang="en-US" altLang="en-US" sz="2844" dirty="0"/>
              <a:t>That is not my </a:t>
            </a:r>
            <a:r>
              <a:rPr lang="en-US" altLang="en-US" sz="2844" dirty="0" err="1"/>
              <a:t>andrew</a:t>
            </a:r>
            <a:r>
              <a:rPr lang="en-US" altLang="en-US" sz="2844" dirty="0"/>
              <a:t> password</a:t>
            </a:r>
          </a:p>
          <a:p>
            <a:pPr lvl="2">
              <a:spcBef>
                <a:spcPts val="1200"/>
              </a:spcBef>
            </a:pPr>
            <a:r>
              <a:rPr lang="en-US" altLang="en-US" sz="2844" dirty="0"/>
              <a:t>Please don’t try it either</a:t>
            </a:r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0843EA1F-705F-ED44-9221-9D09A01B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553" y="216747"/>
            <a:ext cx="1868571" cy="18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2718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D3244C7C-498A-0745-BF91-4DC9FB39F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Denial of Service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E4C58EE-26A1-A94F-B30A-078AD15C7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767" y="2688389"/>
            <a:ext cx="11217275" cy="6188075"/>
          </a:xfrm>
        </p:spPr>
        <p:txBody>
          <a:bodyPr/>
          <a:lstStyle/>
          <a:p>
            <a:r>
              <a:rPr lang="en-US" altLang="en-US" dirty="0"/>
              <a:t>Mini Case Study – </a:t>
            </a:r>
            <a:r>
              <a:rPr lang="en-US" altLang="en-US" dirty="0" err="1"/>
              <a:t>CodeRed</a:t>
            </a:r>
            <a:endParaRPr lang="en-US" altLang="en-US" dirty="0"/>
          </a:p>
          <a:p>
            <a:pPr lvl="1"/>
            <a:r>
              <a:rPr lang="en-US" altLang="en-US" dirty="0"/>
              <a:t>July 19, 2001: over 359,000 computers infected with Code-Red in less than 14 hours</a:t>
            </a:r>
          </a:p>
          <a:p>
            <a:pPr lvl="1"/>
            <a:r>
              <a:rPr lang="en-US" altLang="en-US" dirty="0"/>
              <a:t>Used a recently known buffer exploit in Microsoft IIS</a:t>
            </a:r>
          </a:p>
          <a:p>
            <a:pPr lvl="1"/>
            <a:r>
              <a:rPr lang="en-US" altLang="en-US" dirty="0"/>
              <a:t>Damages estimated in excess of $2.6 billion</a:t>
            </a:r>
          </a:p>
        </p:txBody>
      </p:sp>
      <p:pic>
        <p:nvPicPr>
          <p:cNvPr id="92164" name="Picture 4">
            <a:extLst>
              <a:ext uri="{FF2B5EF4-FFF2-40B4-BE49-F238E27FC236}">
                <a16:creationId xmlns:a16="http://schemas.microsoft.com/office/drawing/2014/main" id="{74072C60-2B97-EF4B-B8A8-2C9B1947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885" y="216747"/>
            <a:ext cx="1724942" cy="227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83A7821-9639-BC48-9609-2DCB21EC604D}"/>
              </a:ext>
            </a:extLst>
          </p:cNvPr>
          <p:cNvGrpSpPr/>
          <p:nvPr/>
        </p:nvGrpSpPr>
        <p:grpSpPr>
          <a:xfrm>
            <a:off x="2654299" y="2057400"/>
            <a:ext cx="8001000" cy="7139542"/>
            <a:chOff x="9434499" y="1438712"/>
            <a:chExt cx="7896046" cy="5242508"/>
          </a:xfrm>
        </p:grpSpPr>
        <p:sp>
          <p:nvSpPr>
            <p:cNvPr id="21" name="Shape 331">
              <a:extLst>
                <a:ext uri="{FF2B5EF4-FFF2-40B4-BE49-F238E27FC236}">
                  <a16:creationId xmlns:a16="http://schemas.microsoft.com/office/drawing/2014/main" id="{0AB6C1AE-E5F3-B04D-B7FE-F099182D87AA}"/>
                </a:ext>
              </a:extLst>
            </p:cNvPr>
            <p:cNvSpPr/>
            <p:nvPr/>
          </p:nvSpPr>
          <p:spPr>
            <a:xfrm>
              <a:off x="9434499" y="1438712"/>
              <a:ext cx="7896046" cy="524250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7545" tIns="97545" rIns="97545" bIns="97545" anchor="t" anchorCtr="0">
              <a:noAutofit/>
            </a:bodyPr>
            <a:lstStyle/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4E8F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target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 { … }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4E8F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entry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){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400" dirty="0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fptr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)(</a:t>
              </a: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sz="2400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buffer[</a:t>
              </a:r>
              <a:r>
                <a:rPr lang="en-US" sz="24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128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fptr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target; </a:t>
              </a:r>
            </a:p>
            <a:p>
              <a:pPr marL="365840" indent="-365840" algn="l">
                <a:lnSpc>
                  <a:spcPct val="130000"/>
                </a:lnSpc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gets(buffer);</a:t>
              </a:r>
              <a:r>
                <a:rPr lang="en-U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en-US" altLang="zh-Han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Read</a:t>
              </a:r>
              <a:r>
                <a:rPr lang="zh-Hans" altLang="en-U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Han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over</a:t>
              </a:r>
              <a:r>
                <a:rPr lang="zh-Hans" altLang="en-U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Han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128</a:t>
              </a:r>
              <a:r>
                <a:rPr lang="zh-Hans" altLang="en-U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Hans" sz="2400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bytes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child(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fptr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endPara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marL="365840" indent="-365840" algn="l">
                <a:lnSpc>
                  <a:spcPct val="130000"/>
                </a:lnSpc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4E8F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child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400" dirty="0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fptr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)(</a:t>
              </a:r>
              <a:r>
                <a:rPr lang="en-US" sz="2400" dirty="0" err="1">
                  <a:solidFill>
                    <a:srgbClr val="1C37E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)){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fptr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(1);    </a:t>
              </a:r>
            </a:p>
            <a:p>
              <a:pPr marL="365840" indent="-36584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  <a:buFont typeface="+mj-lt"/>
                <a:buAutoNum type="arabicPeriod"/>
              </a:pP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}    </a:t>
              </a:r>
            </a:p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SzPct val="75000"/>
              </a:pPr>
              <a:r>
                <a:rPr lang="zh-Hans" alt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</a:t>
              </a:r>
              <a:r>
                <a:rPr lang="en-US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– Simplified CVE-2013-2028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D98AFE-2F00-774B-9139-846115F08618}"/>
                </a:ext>
              </a:extLst>
            </p:cNvPr>
            <p:cNvSpPr/>
            <p:nvPr/>
          </p:nvSpPr>
          <p:spPr>
            <a:xfrm>
              <a:off x="10828143" y="3660516"/>
              <a:ext cx="6236762" cy="2901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81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DCCAF-B922-434B-BEA0-7F670AECF819}"/>
              </a:ext>
            </a:extLst>
          </p:cNvPr>
          <p:cNvSpPr/>
          <p:nvPr/>
        </p:nvSpPr>
        <p:spPr>
          <a:xfrm>
            <a:off x="4368800" y="3083213"/>
            <a:ext cx="3115061" cy="144868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9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r>
              <a:rPr lang="zh-Hans" altLang="en-US" sz="19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19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Overflow</a:t>
            </a:r>
            <a:endParaRPr lang="en-US" sz="192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538725F6-3C73-F447-849A-944B5E48F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599" y="-125646"/>
            <a:ext cx="12293600" cy="2438400"/>
          </a:xfrm>
        </p:spPr>
        <p:txBody>
          <a:bodyPr/>
          <a:lstStyle/>
          <a:p>
            <a:r>
              <a:rPr lang="en-US" altLang="zh-CN" sz="7200" b="0" dirty="0">
                <a:latin typeface="+mj-lt"/>
              </a:rPr>
              <a:t>Software</a:t>
            </a:r>
            <a:r>
              <a:rPr lang="zh-CN" altLang="en-US" sz="7200" b="0" dirty="0">
                <a:latin typeface="+mj-lt"/>
              </a:rPr>
              <a:t> </a:t>
            </a:r>
            <a:r>
              <a:rPr lang="en-US" altLang="zh-CN" sz="7200" b="0" dirty="0">
                <a:latin typeface="+mj-lt"/>
              </a:rPr>
              <a:t>Vulnerabilities</a:t>
            </a:r>
            <a:endParaRPr lang="en-US" altLang="en-US" sz="7200" b="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D3244C7C-498A-0745-BF91-4DC9FB39F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WannaCry</a:t>
            </a:r>
            <a:r>
              <a:rPr lang="zh-CN" altLang="en-US" dirty="0"/>
              <a:t> </a:t>
            </a:r>
            <a:r>
              <a:rPr lang="en-US" altLang="zh-CN" dirty="0"/>
              <a:t>Ransomware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0B49D-962C-104A-A840-9D90F7BE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6" y="2751908"/>
            <a:ext cx="7792804" cy="38964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4964D4-E6B3-3A4B-8473-B8A07D57E4B9}"/>
              </a:ext>
            </a:extLst>
          </p:cNvPr>
          <p:cNvGrpSpPr/>
          <p:nvPr/>
        </p:nvGrpSpPr>
        <p:grpSpPr>
          <a:xfrm>
            <a:off x="1633408" y="6886160"/>
            <a:ext cx="9737984" cy="941130"/>
            <a:chOff x="1007394" y="-669704"/>
            <a:chExt cx="9079099" cy="9743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3C687C-4140-9346-92CF-ACE297AE4941}"/>
                </a:ext>
              </a:extLst>
            </p:cNvPr>
            <p:cNvGrpSpPr/>
            <p:nvPr/>
          </p:nvGrpSpPr>
          <p:grpSpPr>
            <a:xfrm>
              <a:off x="2552462" y="-667299"/>
              <a:ext cx="5761465" cy="971978"/>
              <a:chOff x="2511956" y="-300714"/>
              <a:chExt cx="5603850" cy="89391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0319B92-B61E-C445-8DFF-2928D6ACD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956" y="-295352"/>
                <a:ext cx="1940787" cy="88855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EE84943-E89F-B045-9B7A-B3EAB0079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5585" y="-300714"/>
                <a:ext cx="1891578" cy="89391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74F40AB-E234-6A4F-B61F-EDCA89DB1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4647" y="-300714"/>
                <a:ext cx="1331159" cy="893916"/>
              </a:xfrm>
              <a:prstGeom prst="rect">
                <a:avLst/>
              </a:prstGeom>
            </p:spPr>
          </p:pic>
        </p:grpSp>
        <p:pic>
          <p:nvPicPr>
            <p:cNvPr id="10" name="Shape 118">
              <a:extLst>
                <a:ext uri="{FF2B5EF4-FFF2-40B4-BE49-F238E27FC236}">
                  <a16:creationId xmlns:a16="http://schemas.microsoft.com/office/drawing/2014/main" id="{CA47ADD2-B539-1948-89F4-84B7C7C4AB5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1090" r="11299" b="32804"/>
            <a:stretch/>
          </p:blipFill>
          <p:spPr>
            <a:xfrm>
              <a:off x="1007394" y="-661470"/>
              <a:ext cx="1347994" cy="955512"/>
            </a:xfrm>
            <a:prstGeom prst="rect">
              <a:avLst/>
            </a:prstGeom>
            <a:noFill/>
            <a:ln>
              <a:noFill/>
            </a:ln>
            <a:effectLst>
              <a:outerShdw blurRad="157163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" name="Shape 120">
              <a:extLst>
                <a:ext uri="{FF2B5EF4-FFF2-40B4-BE49-F238E27FC236}">
                  <a16:creationId xmlns:a16="http://schemas.microsoft.com/office/drawing/2014/main" id="{C12FA78D-BFBC-FD40-A720-408856A0127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0870" t="26206" r="10642" b="28950"/>
            <a:stretch/>
          </p:blipFill>
          <p:spPr>
            <a:xfrm>
              <a:off x="8537844" y="-669704"/>
              <a:ext cx="1548649" cy="971978"/>
            </a:xfrm>
            <a:prstGeom prst="rect">
              <a:avLst/>
            </a:prstGeom>
            <a:noFill/>
            <a:ln>
              <a:noFill/>
            </a:ln>
            <a:effectLst>
              <a:outerShdw blurRad="157163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97FB7FD-83F5-F34C-BCF6-EAC5EA386AB6}"/>
              </a:ext>
            </a:extLst>
          </p:cNvPr>
          <p:cNvGraphicFramePr/>
          <p:nvPr/>
        </p:nvGraphicFramePr>
        <p:xfrm>
          <a:off x="7646081" y="2989758"/>
          <a:ext cx="5604973" cy="3320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4B97FA7-69EB-6148-97DF-6EE88500EE0D}"/>
              </a:ext>
            </a:extLst>
          </p:cNvPr>
          <p:cNvSpPr txBox="1"/>
          <p:nvPr/>
        </p:nvSpPr>
        <p:spPr>
          <a:xfrm>
            <a:off x="0" y="8178833"/>
            <a:ext cx="4691718" cy="223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54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 https://</a:t>
            </a:r>
            <a:r>
              <a:rPr lang="en-US" sz="854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www.symantec.com</a:t>
            </a:r>
            <a:r>
              <a:rPr lang="en-US" sz="854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/blogs/threat-intelligence/</a:t>
            </a:r>
            <a:r>
              <a:rPr lang="en-US" sz="854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wannacry</a:t>
            </a:r>
            <a:r>
              <a:rPr lang="en-US" sz="854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-ransomware-attack</a:t>
            </a:r>
          </a:p>
        </p:txBody>
      </p:sp>
    </p:spTree>
    <p:extLst>
      <p:ext uri="{BB962C8B-B14F-4D97-AF65-F5344CB8AC3E}">
        <p14:creationId xmlns:p14="http://schemas.microsoft.com/office/powerpoint/2010/main" val="357165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CE39-3099-6E43-8597-6C324064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How</a:t>
            </a:r>
            <a:r>
              <a:rPr lang="zh-CN" altLang="en-US" sz="4800" dirty="0"/>
              <a:t> </a:t>
            </a:r>
            <a:r>
              <a:rPr lang="en-US" altLang="zh-CN" sz="4800" dirty="0"/>
              <a:t>Much</a:t>
            </a:r>
            <a:r>
              <a:rPr lang="zh-CN" altLang="en-US" sz="4800" dirty="0"/>
              <a:t> </a:t>
            </a:r>
            <a:r>
              <a:rPr lang="en-US" altLang="zh-CN" sz="4800" dirty="0"/>
              <a:t>Do</a:t>
            </a:r>
            <a:r>
              <a:rPr lang="zh-CN" altLang="en-US" sz="4800" dirty="0"/>
              <a:t> </a:t>
            </a:r>
            <a:r>
              <a:rPr lang="en-US" altLang="zh-CN" sz="4800" dirty="0"/>
              <a:t>You</a:t>
            </a:r>
            <a:r>
              <a:rPr lang="zh-CN" altLang="en-US" sz="4800" dirty="0"/>
              <a:t> </a:t>
            </a:r>
            <a:r>
              <a:rPr lang="en-US" altLang="zh-CN" sz="4800" dirty="0"/>
              <a:t>Know</a:t>
            </a:r>
            <a:r>
              <a:rPr lang="zh-CN" altLang="en-US" sz="4800" dirty="0"/>
              <a:t> </a:t>
            </a:r>
            <a:r>
              <a:rPr lang="en-US" altLang="zh-CN" sz="4800" dirty="0"/>
              <a:t>About</a:t>
            </a:r>
            <a:r>
              <a:rPr lang="zh-CN" altLang="en-US" sz="4800" dirty="0"/>
              <a:t> </a:t>
            </a:r>
            <a:r>
              <a:rPr lang="en-US" altLang="zh-CN" sz="4800" dirty="0"/>
              <a:t>Network</a:t>
            </a:r>
            <a:r>
              <a:rPr lang="zh-CN" altLang="en-US" sz="4800" dirty="0"/>
              <a:t> </a:t>
            </a:r>
            <a:r>
              <a:rPr lang="en-US" altLang="zh-CN" sz="4800" dirty="0"/>
              <a:t>Layers?</a:t>
            </a:r>
            <a:endParaRPr lang="en-US" sz="4800" dirty="0"/>
          </a:p>
        </p:txBody>
      </p:sp>
      <p:pic>
        <p:nvPicPr>
          <p:cNvPr id="52226" name="Picture 2" descr="OSI vs. TCPIP models">
            <a:extLst>
              <a:ext uri="{FF2B5EF4-FFF2-40B4-BE49-F238E27FC236}">
                <a16:creationId xmlns:a16="http://schemas.microsoft.com/office/drawing/2014/main" id="{3C4C52AA-FC08-8546-988C-451FD22F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0" y="2010390"/>
            <a:ext cx="11977024" cy="77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4326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F967-3E07-7243-97F5-E9314296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D0868-4F99-FB40-B3D4-317F0F18E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2427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F967-3E07-7243-97F5-E9314296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A2EFF0-4C77-FC4D-8FDD-792DB986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SSH: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Application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Layer</a:t>
            </a:r>
            <a:r>
              <a:rPr lang="zh-CN" altLang="en-US" dirty="0"/>
              <a:t> </a:t>
            </a:r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</a:p>
          <a:p>
            <a:r>
              <a:rPr lang="en-US" altLang="zh-CN" dirty="0"/>
              <a:t>SSL/TLS: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Transport Layer</a:t>
            </a:r>
            <a:r>
              <a:rPr lang="en-US" altLang="zh-CN" dirty="0"/>
              <a:t> Secure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</a:p>
          <a:p>
            <a:r>
              <a:rPr lang="en-US" altLang="zh-CN" dirty="0"/>
              <a:t>IPSEC: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Internet Layer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</a:p>
          <a:p>
            <a:endParaRPr lang="en-US" dirty="0"/>
          </a:p>
        </p:txBody>
      </p:sp>
      <p:pic>
        <p:nvPicPr>
          <p:cNvPr id="94210" name="Picture 2" descr="Internet Protocol Security (IPSec) - CyberHoot">
            <a:extLst>
              <a:ext uri="{FF2B5EF4-FFF2-40B4-BE49-F238E27FC236}">
                <a16:creationId xmlns:a16="http://schemas.microsoft.com/office/drawing/2014/main" id="{53F92E38-0614-3342-B058-01A681B8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5562600"/>
            <a:ext cx="6184900" cy="38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450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F967-3E07-7243-97F5-E9314296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IPSEC</a:t>
            </a:r>
            <a:endParaRPr lang="en-US" dirty="0"/>
          </a:p>
        </p:txBody>
      </p:sp>
      <p:pic>
        <p:nvPicPr>
          <p:cNvPr id="94210" name="Picture 2" descr="Internet Protocol Security (IPSec) - CyberHoot">
            <a:extLst>
              <a:ext uri="{FF2B5EF4-FFF2-40B4-BE49-F238E27FC236}">
                <a16:creationId xmlns:a16="http://schemas.microsoft.com/office/drawing/2014/main" id="{53F92E38-0614-3342-B058-01A681B8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5" y="3505200"/>
            <a:ext cx="6389859" cy="3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299F7-9975-D146-85FF-AAFFD54A5085}"/>
              </a:ext>
            </a:extLst>
          </p:cNvPr>
          <p:cNvSpPr/>
          <p:nvPr/>
        </p:nvSpPr>
        <p:spPr>
          <a:xfrm>
            <a:off x="389021" y="1999902"/>
            <a:ext cx="1229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IPsec uses cryptographic security services to protect communications over Internet Protocol (IP) networks. It supports network-level peer authentication, data origin authentication, data integrity, data confidentiality (encryption), and replay protection.</a:t>
            </a:r>
          </a:p>
        </p:txBody>
      </p:sp>
      <p:pic>
        <p:nvPicPr>
          <p:cNvPr id="96258" name="Picture 2" descr="How IPSec Works &amp;amp;gt; IPSec Overview Part Four: Internet Key Exchange (IKE) |  Cisco Press">
            <a:extLst>
              <a:ext uri="{FF2B5EF4-FFF2-40B4-BE49-F238E27FC236}">
                <a16:creationId xmlns:a16="http://schemas.microsoft.com/office/drawing/2014/main" id="{F8C6B843-CD5F-D44F-958C-A8535409F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695" y="4197697"/>
            <a:ext cx="69088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032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B4BB-2573-C446-A326-75869A62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VPN</a:t>
            </a:r>
            <a:endParaRPr lang="en-US" dirty="0"/>
          </a:p>
        </p:txBody>
      </p:sp>
      <p:pic>
        <p:nvPicPr>
          <p:cNvPr id="97282" name="Picture 2" descr="The Best And the Fastest VPN Protocols | Protocols of VPN Unlimited">
            <a:extLst>
              <a:ext uri="{FF2B5EF4-FFF2-40B4-BE49-F238E27FC236}">
                <a16:creationId xmlns:a16="http://schemas.microsoft.com/office/drawing/2014/main" id="{870ADDA9-303B-FC4B-8B11-160C65B20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" y="2362200"/>
            <a:ext cx="12850767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73EA9-282D-CA49-BBC2-4140E4DB1A5E}"/>
              </a:ext>
            </a:extLst>
          </p:cNvPr>
          <p:cNvSpPr txBox="1"/>
          <p:nvPr/>
        </p:nvSpPr>
        <p:spPr>
          <a:xfrm>
            <a:off x="1625600" y="8229600"/>
            <a:ext cx="990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IPSEC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066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504F2D2-984D-764F-8BF3-44A16A787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Firewalls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AF11C7F-A93E-C546-920C-60B3FC7F5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000" y="2679033"/>
            <a:ext cx="11217275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Basic problem – many network applications and protocols have security problems that are fixed over time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Difficult for users to keep up with changes and keep host secure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Solution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Administrators limit access to end hosts by using a firewall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Firewall is kept up-to-date by administrators</a:t>
            </a:r>
          </a:p>
        </p:txBody>
      </p:sp>
      <p:pic>
        <p:nvPicPr>
          <p:cNvPr id="86020" name="Picture 4">
            <a:extLst>
              <a:ext uri="{FF2B5EF4-FFF2-40B4-BE49-F238E27FC236}">
                <a16:creationId xmlns:a16="http://schemas.microsoft.com/office/drawing/2014/main" id="{31C7860C-33FF-A844-8233-756050BBE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22969" cy="20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6819F19-D738-014E-9FC8-25375E3AA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Firewalls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23A7E84-27E8-1045-9A93-A1A5E7A7E4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2612189"/>
            <a:ext cx="11217275" cy="6188075"/>
          </a:xfrm>
        </p:spPr>
        <p:txBody>
          <a:bodyPr/>
          <a:lstStyle/>
          <a:p>
            <a:r>
              <a:rPr lang="en-US" altLang="en-US" dirty="0"/>
              <a:t>A firewall is like a castle with a drawbridge</a:t>
            </a:r>
          </a:p>
          <a:p>
            <a:pPr lvl="1"/>
            <a:r>
              <a:rPr lang="en-US" altLang="en-US" dirty="0"/>
              <a:t>Only one point of access into the network</a:t>
            </a:r>
          </a:p>
          <a:p>
            <a:pPr lvl="1"/>
            <a:r>
              <a:rPr lang="en-US" altLang="en-US" dirty="0"/>
              <a:t>This can be good or bad</a:t>
            </a:r>
          </a:p>
          <a:p>
            <a:r>
              <a:rPr lang="en-US" altLang="en-US" dirty="0"/>
              <a:t>Can be hardware or software</a:t>
            </a:r>
          </a:p>
          <a:p>
            <a:pPr lvl="1"/>
            <a:r>
              <a:rPr lang="en-US" altLang="en-US" dirty="0"/>
              <a:t>Ex. Some routers come with firewall functionality</a:t>
            </a:r>
          </a:p>
          <a:p>
            <a:pPr lvl="1"/>
            <a:r>
              <a:rPr lang="en-US" altLang="en-US" dirty="0" err="1"/>
              <a:t>ipfw</a:t>
            </a:r>
            <a:r>
              <a:rPr lang="en-US" altLang="en-US" dirty="0"/>
              <a:t>, </a:t>
            </a:r>
            <a:r>
              <a:rPr lang="en-US" altLang="en-US" dirty="0" err="1"/>
              <a:t>ipchains</a:t>
            </a:r>
            <a:r>
              <a:rPr lang="en-US" altLang="en-US" dirty="0"/>
              <a:t>, pf on Unix systems, Windows XP and Mac OS X have built in firewalls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669E2BCA-4FB9-4E49-ADDF-2395C9EE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22969" cy="20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EDD7F6F-E527-1149-B341-6428DD12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9pPr>
          </a:lstStyle>
          <a:p>
            <a:fld id="{4DAB1614-33EF-EC42-92F4-DF7763368C7C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85060" name="Picture 68">
            <a:extLst>
              <a:ext uri="{FF2B5EF4-FFF2-40B4-BE49-F238E27FC236}">
                <a16:creationId xmlns:a16="http://schemas.microsoft.com/office/drawing/2014/main" id="{4BA88847-583F-D74B-8180-6041C28D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22969" cy="20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4" name="Rectangle 2">
            <a:extLst>
              <a:ext uri="{FF2B5EF4-FFF2-40B4-BE49-F238E27FC236}">
                <a16:creationId xmlns:a16="http://schemas.microsoft.com/office/drawing/2014/main" id="{890FCE50-D6B4-2C42-906E-0A72BAB391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Firewalls</a:t>
            </a:r>
          </a:p>
        </p:txBody>
      </p:sp>
      <p:grpSp>
        <p:nvGrpSpPr>
          <p:cNvPr id="85061" name="Group 69">
            <a:extLst>
              <a:ext uri="{FF2B5EF4-FFF2-40B4-BE49-F238E27FC236}">
                <a16:creationId xmlns:a16="http://schemas.microsoft.com/office/drawing/2014/main" id="{813C08B9-3211-A749-83DA-E1C9060D9B86}"/>
              </a:ext>
            </a:extLst>
          </p:cNvPr>
          <p:cNvGrpSpPr>
            <a:grpSpLocks/>
          </p:cNvGrpSpPr>
          <p:nvPr/>
        </p:nvGrpSpPr>
        <p:grpSpPr bwMode="auto">
          <a:xfrm>
            <a:off x="842152" y="2059094"/>
            <a:ext cx="11270827" cy="6599485"/>
            <a:chOff x="373" y="912"/>
            <a:chExt cx="4992" cy="2923"/>
          </a:xfrm>
        </p:grpSpPr>
        <p:sp>
          <p:nvSpPr>
            <p:cNvPr id="85028" name="Rectangle 36">
              <a:extLst>
                <a:ext uri="{FF2B5EF4-FFF2-40B4-BE49-F238E27FC236}">
                  <a16:creationId xmlns:a16="http://schemas.microsoft.com/office/drawing/2014/main" id="{AE8E9493-F1C2-6346-A2BC-6033DD28D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912"/>
              <a:ext cx="4992" cy="29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5973"/>
            </a:p>
          </p:txBody>
        </p:sp>
        <p:grpSp>
          <p:nvGrpSpPr>
            <p:cNvPr id="85029" name="Group 37">
              <a:extLst>
                <a:ext uri="{FF2B5EF4-FFF2-40B4-BE49-F238E27FC236}">
                  <a16:creationId xmlns:a16="http://schemas.microsoft.com/office/drawing/2014/main" id="{900A8645-87B7-3847-9FCF-9856BA1D8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928"/>
              <a:ext cx="1067" cy="762"/>
              <a:chOff x="336" y="2736"/>
              <a:chExt cx="1344" cy="960"/>
            </a:xfrm>
          </p:grpSpPr>
          <p:sp>
            <p:nvSpPr>
              <p:cNvPr id="85030" name="Oval 38">
                <a:extLst>
                  <a:ext uri="{FF2B5EF4-FFF2-40B4-BE49-F238E27FC236}">
                    <a16:creationId xmlns:a16="http://schemas.microsoft.com/office/drawing/2014/main" id="{B7254205-6D3A-C146-B01D-7C7C5B4CE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3024"/>
                <a:ext cx="768" cy="576"/>
              </a:xfrm>
              <a:prstGeom prst="ellipse">
                <a:avLst/>
              </a:prstGeom>
              <a:solidFill>
                <a:srgbClr val="66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31" name="Oval 39">
                <a:extLst>
                  <a:ext uri="{FF2B5EF4-FFF2-40B4-BE49-F238E27FC236}">
                    <a16:creationId xmlns:a16="http://schemas.microsoft.com/office/drawing/2014/main" id="{E84E8FDD-57E3-6C40-B52D-AD3E0699E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768" cy="576"/>
              </a:xfrm>
              <a:prstGeom prst="ellipse">
                <a:avLst/>
              </a:prstGeom>
              <a:solidFill>
                <a:srgbClr val="66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32" name="Oval 40">
                <a:extLst>
                  <a:ext uri="{FF2B5EF4-FFF2-40B4-BE49-F238E27FC236}">
                    <a16:creationId xmlns:a16="http://schemas.microsoft.com/office/drawing/2014/main" id="{40BAEF53-6E3B-4548-A345-FD7303B92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36"/>
                <a:ext cx="768" cy="576"/>
              </a:xfrm>
              <a:prstGeom prst="ellipse">
                <a:avLst/>
              </a:prstGeom>
              <a:solidFill>
                <a:srgbClr val="66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33" name="Oval 41">
                <a:extLst>
                  <a:ext uri="{FF2B5EF4-FFF2-40B4-BE49-F238E27FC236}">
                    <a16:creationId xmlns:a16="http://schemas.microsoft.com/office/drawing/2014/main" id="{1920C21E-0C42-6144-B336-E391BCFE2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880"/>
                <a:ext cx="768" cy="576"/>
              </a:xfrm>
              <a:prstGeom prst="ellipse">
                <a:avLst/>
              </a:prstGeom>
              <a:solidFill>
                <a:srgbClr val="66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34" name="Oval 42">
                <a:extLst>
                  <a:ext uri="{FF2B5EF4-FFF2-40B4-BE49-F238E27FC236}">
                    <a16:creationId xmlns:a16="http://schemas.microsoft.com/office/drawing/2014/main" id="{ADE999D1-5245-5745-BC0D-F1CBAC73F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768" cy="576"/>
              </a:xfrm>
              <a:prstGeom prst="ellipse">
                <a:avLst/>
              </a:prstGeom>
              <a:solidFill>
                <a:srgbClr val="66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35" name="Oval 43">
                <a:extLst>
                  <a:ext uri="{FF2B5EF4-FFF2-40B4-BE49-F238E27FC236}">
                    <a16:creationId xmlns:a16="http://schemas.microsoft.com/office/drawing/2014/main" id="{8C09628A-C22B-2547-B586-A12EB5D73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3120"/>
                <a:ext cx="768" cy="576"/>
              </a:xfrm>
              <a:prstGeom prst="ellipse">
                <a:avLst/>
              </a:prstGeom>
              <a:solidFill>
                <a:srgbClr val="6666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</p:grpSp>
        <p:sp>
          <p:nvSpPr>
            <p:cNvPr id="85036" name="Text Box 44">
              <a:extLst>
                <a:ext uri="{FF2B5EF4-FFF2-40B4-BE49-F238E27FC236}">
                  <a16:creationId xmlns:a16="http://schemas.microsoft.com/office/drawing/2014/main" id="{599C77B3-E353-AA46-8CF2-C76EEFC67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5" y="3168"/>
              <a:ext cx="849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3982">
                  <a:solidFill>
                    <a:srgbClr val="000000"/>
                  </a:solidFill>
                  <a:latin typeface="Arial" panose="020B0604020202020204" pitchFamily="34" charset="0"/>
                </a:rPr>
                <a:t>Intranet</a:t>
              </a:r>
            </a:p>
          </p:txBody>
        </p:sp>
        <p:sp>
          <p:nvSpPr>
            <p:cNvPr id="85037" name="Text Box 45">
              <a:extLst>
                <a:ext uri="{FF2B5EF4-FFF2-40B4-BE49-F238E27FC236}">
                  <a16:creationId xmlns:a16="http://schemas.microsoft.com/office/drawing/2014/main" id="{2B689C4F-B475-E64E-9761-B954569C0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9" y="1392"/>
              <a:ext cx="641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4551">
                  <a:solidFill>
                    <a:srgbClr val="000000"/>
                  </a:solidFill>
                  <a:latin typeface="Arial" panose="020B0604020202020204" pitchFamily="34" charset="0"/>
                </a:rPr>
                <a:t>DMZ</a:t>
              </a:r>
            </a:p>
          </p:txBody>
        </p:sp>
        <p:grpSp>
          <p:nvGrpSpPr>
            <p:cNvPr id="85038" name="Group 46">
              <a:extLst>
                <a:ext uri="{FF2B5EF4-FFF2-40B4-BE49-F238E27FC236}">
                  <a16:creationId xmlns:a16="http://schemas.microsoft.com/office/drawing/2014/main" id="{A206EB3A-9509-A24B-8962-9BA28D9293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" y="1056"/>
              <a:ext cx="1259" cy="899"/>
              <a:chOff x="336" y="2736"/>
              <a:chExt cx="1344" cy="960"/>
            </a:xfrm>
          </p:grpSpPr>
          <p:sp>
            <p:nvSpPr>
              <p:cNvPr id="85039" name="Oval 47">
                <a:extLst>
                  <a:ext uri="{FF2B5EF4-FFF2-40B4-BE49-F238E27FC236}">
                    <a16:creationId xmlns:a16="http://schemas.microsoft.com/office/drawing/2014/main" id="{6841E0EF-8C0D-B84C-A0B5-5DD1DF289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3024"/>
                <a:ext cx="768" cy="5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40" name="Oval 48">
                <a:extLst>
                  <a:ext uri="{FF2B5EF4-FFF2-40B4-BE49-F238E27FC236}">
                    <a16:creationId xmlns:a16="http://schemas.microsoft.com/office/drawing/2014/main" id="{9664172D-02B0-E14F-926A-A40F84A50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768" cy="5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41" name="Oval 49">
                <a:extLst>
                  <a:ext uri="{FF2B5EF4-FFF2-40B4-BE49-F238E27FC236}">
                    <a16:creationId xmlns:a16="http://schemas.microsoft.com/office/drawing/2014/main" id="{3640E712-E69D-A64E-843F-583BA594A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736"/>
                <a:ext cx="768" cy="5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42" name="Oval 50">
                <a:extLst>
                  <a:ext uri="{FF2B5EF4-FFF2-40B4-BE49-F238E27FC236}">
                    <a16:creationId xmlns:a16="http://schemas.microsoft.com/office/drawing/2014/main" id="{E8371EEA-0ABD-3D45-843A-812A9CF6D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880"/>
                <a:ext cx="768" cy="5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43" name="Oval 51">
                <a:extLst>
                  <a:ext uri="{FF2B5EF4-FFF2-40B4-BE49-F238E27FC236}">
                    <a16:creationId xmlns:a16="http://schemas.microsoft.com/office/drawing/2014/main" id="{6480F41B-E582-984C-8031-8BEA67F29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72"/>
                <a:ext cx="768" cy="5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  <p:sp>
            <p:nvSpPr>
              <p:cNvPr id="85044" name="Oval 52">
                <a:extLst>
                  <a:ext uri="{FF2B5EF4-FFF2-40B4-BE49-F238E27FC236}">
                    <a16:creationId xmlns:a16="http://schemas.microsoft.com/office/drawing/2014/main" id="{DA8CEF68-1F09-7C4B-8EF5-17364A097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3120"/>
                <a:ext cx="768" cy="5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5973"/>
              </a:p>
            </p:txBody>
          </p:sp>
        </p:grpSp>
        <p:sp>
          <p:nvSpPr>
            <p:cNvPr id="85045" name="Text Box 53">
              <a:extLst>
                <a:ext uri="{FF2B5EF4-FFF2-40B4-BE49-F238E27FC236}">
                  <a16:creationId xmlns:a16="http://schemas.microsoft.com/office/drawing/2014/main" id="{BFF00AFE-5C27-8541-8984-199634032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" y="1346"/>
              <a:ext cx="849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3982">
                  <a:solidFill>
                    <a:srgbClr val="000000"/>
                  </a:solidFill>
                  <a:latin typeface="Arial" panose="020B0604020202020204" pitchFamily="34" charset="0"/>
                </a:rPr>
                <a:t>Internet</a:t>
              </a:r>
            </a:p>
          </p:txBody>
        </p:sp>
        <p:sp>
          <p:nvSpPr>
            <p:cNvPr id="85046" name="Line 54">
              <a:extLst>
                <a:ext uri="{FF2B5EF4-FFF2-40B4-BE49-F238E27FC236}">
                  <a16:creationId xmlns:a16="http://schemas.microsoft.com/office/drawing/2014/main" id="{B982AB01-7408-5F43-8F6C-B95F328300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9" y="2481"/>
              <a:ext cx="1920" cy="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47" name="Line 55">
              <a:extLst>
                <a:ext uri="{FF2B5EF4-FFF2-40B4-BE49-F238E27FC236}">
                  <a16:creationId xmlns:a16="http://schemas.microsoft.com/office/drawing/2014/main" id="{F46F54E0-4A16-0A43-9849-32849EA99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496"/>
              <a:ext cx="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48" name="Line 56">
              <a:extLst>
                <a:ext uri="{FF2B5EF4-FFF2-40B4-BE49-F238E27FC236}">
                  <a16:creationId xmlns:a16="http://schemas.microsoft.com/office/drawing/2014/main" id="{78D4F9DF-A6F6-FC44-A580-C1AEE0A4F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1" y="2496"/>
              <a:ext cx="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49" name="Line 57">
              <a:extLst>
                <a:ext uri="{FF2B5EF4-FFF2-40B4-BE49-F238E27FC236}">
                  <a16:creationId xmlns:a16="http://schemas.microsoft.com/office/drawing/2014/main" id="{73F7040A-0399-F940-9329-5137DC1D0E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496"/>
              <a:ext cx="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50" name="Line 58">
              <a:extLst>
                <a:ext uri="{FF2B5EF4-FFF2-40B4-BE49-F238E27FC236}">
                  <a16:creationId xmlns:a16="http://schemas.microsoft.com/office/drawing/2014/main" id="{67833400-591F-584B-8272-149CB295F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96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51" name="Line 59">
              <a:extLst>
                <a:ext uri="{FF2B5EF4-FFF2-40B4-BE49-F238E27FC236}">
                  <a16:creationId xmlns:a16="http://schemas.microsoft.com/office/drawing/2014/main" id="{E5B01ACB-AD2B-424E-BE54-01DE30EA4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496"/>
              <a:ext cx="75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52" name="Rectangle 60">
              <a:extLst>
                <a:ext uri="{FF2B5EF4-FFF2-40B4-BE49-F238E27FC236}">
                  <a16:creationId xmlns:a16="http://schemas.microsoft.com/office/drawing/2014/main" id="{70C61CC7-2CF7-3140-8E1A-2D01AB378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968"/>
              <a:ext cx="270" cy="11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1" hangingPunct="1"/>
              <a:r>
                <a:rPr lang="en-US" altLang="en-US" sz="5973">
                  <a:solidFill>
                    <a:srgbClr val="000000"/>
                  </a:solidFill>
                  <a:latin typeface="Arial" panose="020B0604020202020204" pitchFamily="34" charset="0"/>
                </a:rPr>
                <a:t>Firewall</a:t>
              </a:r>
            </a:p>
          </p:txBody>
        </p:sp>
        <p:sp>
          <p:nvSpPr>
            <p:cNvPr id="85053" name="Rectangle 61">
              <a:extLst>
                <a:ext uri="{FF2B5EF4-FFF2-40B4-BE49-F238E27FC236}">
                  <a16:creationId xmlns:a16="http://schemas.microsoft.com/office/drawing/2014/main" id="{7A0564D4-61E6-7B46-84BC-EAED37571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968"/>
              <a:ext cx="270" cy="11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1" hangingPunct="1"/>
              <a:r>
                <a:rPr lang="en-US" altLang="en-US" sz="5973">
                  <a:solidFill>
                    <a:srgbClr val="000000"/>
                  </a:solidFill>
                  <a:latin typeface="Arial" panose="020B0604020202020204" pitchFamily="34" charset="0"/>
                </a:rPr>
                <a:t>Firewall</a:t>
              </a:r>
            </a:p>
          </p:txBody>
        </p:sp>
        <p:sp>
          <p:nvSpPr>
            <p:cNvPr id="85054" name="Line 62">
              <a:extLst>
                <a:ext uri="{FF2B5EF4-FFF2-40B4-BE49-F238E27FC236}">
                  <a16:creationId xmlns:a16="http://schemas.microsoft.com/office/drawing/2014/main" id="{F9A17296-DA7C-6A49-BB48-FDC015B5C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495"/>
              <a:ext cx="57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55" name="Line 63">
              <a:extLst>
                <a:ext uri="{FF2B5EF4-FFF2-40B4-BE49-F238E27FC236}">
                  <a16:creationId xmlns:a16="http://schemas.microsoft.com/office/drawing/2014/main" id="{B0E52D2D-3F87-9F48-9639-BFF54AA16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49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5973"/>
            </a:p>
          </p:txBody>
        </p:sp>
        <p:sp>
          <p:nvSpPr>
            <p:cNvPr id="85056" name="Rectangle 64">
              <a:extLst>
                <a:ext uri="{FF2B5EF4-FFF2-40B4-BE49-F238E27FC236}">
                  <a16:creationId xmlns:a16="http://schemas.microsoft.com/office/drawing/2014/main" id="{E3EB68BC-9AD7-6F41-98A3-A62CDD175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2847"/>
              <a:ext cx="360" cy="225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85057" name="Rectangle 65">
              <a:extLst>
                <a:ext uri="{FF2B5EF4-FFF2-40B4-BE49-F238E27FC236}">
                  <a16:creationId xmlns:a16="http://schemas.microsoft.com/office/drawing/2014/main" id="{B8C1DBF0-CAFF-2A41-ADF4-C82059206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2847"/>
              <a:ext cx="360" cy="225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85058" name="Rectangle 66">
              <a:extLst>
                <a:ext uri="{FF2B5EF4-FFF2-40B4-BE49-F238E27FC236}">
                  <a16:creationId xmlns:a16="http://schemas.microsoft.com/office/drawing/2014/main" id="{2B5E4429-0686-9144-B233-76FFCE3ED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47"/>
              <a:ext cx="360" cy="225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973"/>
            </a:p>
          </p:txBody>
        </p:sp>
        <p:sp>
          <p:nvSpPr>
            <p:cNvPr id="85059" name="Text Box 67">
              <a:extLst>
                <a:ext uri="{FF2B5EF4-FFF2-40B4-BE49-F238E27FC236}">
                  <a16:creationId xmlns:a16="http://schemas.microsoft.com/office/drawing/2014/main" id="{0E050569-EE17-B047-B2C7-DEC7ABB8A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1" y="1728"/>
              <a:ext cx="1574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844" i="1">
                  <a:solidFill>
                    <a:srgbClr val="000000"/>
                  </a:solidFill>
                  <a:latin typeface="Arial" panose="020B0604020202020204" pitchFamily="34" charset="0"/>
                </a:rPr>
                <a:t>Web server, email server, web proxy, etc</a:t>
              </a:r>
            </a:p>
          </p:txBody>
        </p:sp>
      </p:grp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DC20A5A-2C92-3346-94A7-EEAF76FE3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Firewalls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DF3A5C8-9896-2F4D-A4D5-688A3740BD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7628" y="2895600"/>
            <a:ext cx="12111038" cy="6188075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altLang="en-US" sz="3982" dirty="0"/>
              <a:t>Used to filter packets based on a combination of features</a:t>
            </a:r>
          </a:p>
          <a:p>
            <a:pPr lvl="1">
              <a:spcBef>
                <a:spcPts val="1000"/>
              </a:spcBef>
            </a:pPr>
            <a:r>
              <a:rPr lang="en-US" altLang="en-US" sz="3413" dirty="0"/>
              <a:t>These are called packet filtering firewalls</a:t>
            </a:r>
          </a:p>
          <a:p>
            <a:pPr lvl="2">
              <a:spcBef>
                <a:spcPts val="1000"/>
              </a:spcBef>
            </a:pPr>
            <a:r>
              <a:rPr lang="en-US" altLang="en-US" sz="2844" dirty="0"/>
              <a:t>There are other types too, but they will not be discussed</a:t>
            </a:r>
          </a:p>
          <a:p>
            <a:pPr lvl="1">
              <a:spcBef>
                <a:spcPts val="1000"/>
              </a:spcBef>
            </a:pPr>
            <a:r>
              <a:rPr lang="en-US" altLang="en-US" sz="3413" dirty="0"/>
              <a:t>E</a:t>
            </a:r>
            <a:r>
              <a:rPr lang="en-US" altLang="zh-CN" sz="3413" dirty="0"/>
              <a:t>.g</a:t>
            </a:r>
            <a:r>
              <a:rPr lang="en-US" altLang="en-US" sz="3413" dirty="0"/>
              <a:t>.</a:t>
            </a:r>
            <a:r>
              <a:rPr lang="en-US" altLang="zh-CN" sz="3413" dirty="0"/>
              <a:t>,</a:t>
            </a:r>
            <a:r>
              <a:rPr lang="en-US" altLang="en-US" sz="3413" dirty="0"/>
              <a:t> Drop packets with destination port of 23 (Telnet)</a:t>
            </a:r>
          </a:p>
          <a:p>
            <a:pPr lvl="1">
              <a:spcBef>
                <a:spcPts val="1000"/>
              </a:spcBef>
            </a:pPr>
            <a:r>
              <a:rPr lang="en-US" altLang="en-US" sz="3413" dirty="0"/>
              <a:t>Can use any combination of IP/UDP/TCP header information</a:t>
            </a:r>
          </a:p>
          <a:p>
            <a:pPr lvl="1">
              <a:spcBef>
                <a:spcPts val="1000"/>
              </a:spcBef>
            </a:pPr>
            <a:r>
              <a:rPr lang="en-US" altLang="en-US" sz="3413" dirty="0">
                <a:latin typeface="Courier New" panose="02070309020205020404" pitchFamily="49" charset="0"/>
              </a:rPr>
              <a:t>man </a:t>
            </a:r>
            <a:r>
              <a:rPr lang="en-US" altLang="en-US" sz="3413" dirty="0" err="1">
                <a:latin typeface="Courier New" panose="02070309020205020404" pitchFamily="49" charset="0"/>
              </a:rPr>
              <a:t>ipfw</a:t>
            </a:r>
            <a:r>
              <a:rPr lang="en-US" altLang="en-US" sz="3413" dirty="0"/>
              <a:t> on unix47 for much more detail</a:t>
            </a:r>
          </a:p>
          <a:p>
            <a:pPr>
              <a:spcBef>
                <a:spcPts val="1000"/>
              </a:spcBef>
            </a:pPr>
            <a:r>
              <a:rPr lang="en-US" altLang="en-US" sz="3982" dirty="0"/>
              <a:t>But why don’t we just turn Telnet off?</a:t>
            </a: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C5B4BFEE-3475-5845-97EE-BC059B92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22969" cy="20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089E6BA-B476-CA43-B85D-62193EB68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Firewalls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661E4FF-C08E-8B47-9AE1-BB0523415E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9251" y="2276969"/>
            <a:ext cx="11217275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What does a firewall rule look like?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Depends on the firewall used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Example: </a:t>
            </a:r>
            <a:r>
              <a:rPr lang="en-US" altLang="en-US" dirty="0" err="1"/>
              <a:t>ipfw</a:t>
            </a:r>
            <a:endParaRPr lang="en-US" altLang="en-US" dirty="0"/>
          </a:p>
          <a:p>
            <a:pPr lvl="1">
              <a:spcBef>
                <a:spcPts val="1200"/>
              </a:spcBef>
            </a:pPr>
            <a:r>
              <a:rPr lang="en-US" altLang="en-US" sz="2844" dirty="0">
                <a:latin typeface="Courier New" panose="02070309020205020404" pitchFamily="49" charset="0"/>
              </a:rPr>
              <a:t>/</a:t>
            </a:r>
            <a:r>
              <a:rPr lang="en-US" altLang="en-US" sz="2844" dirty="0" err="1">
                <a:latin typeface="Courier New" panose="02070309020205020404" pitchFamily="49" charset="0"/>
              </a:rPr>
              <a:t>sbin</a:t>
            </a:r>
            <a:r>
              <a:rPr lang="en-US" altLang="en-US" sz="2844" dirty="0">
                <a:latin typeface="Courier New" panose="02070309020205020404" pitchFamily="49" charset="0"/>
              </a:rPr>
              <a:t>/</a:t>
            </a:r>
            <a:r>
              <a:rPr lang="en-US" altLang="en-US" sz="2844" dirty="0" err="1">
                <a:latin typeface="Courier New" panose="02070309020205020404" pitchFamily="49" charset="0"/>
              </a:rPr>
              <a:t>ipfw</a:t>
            </a:r>
            <a:r>
              <a:rPr lang="en-US" altLang="en-US" sz="2844" dirty="0">
                <a:latin typeface="Courier New" panose="02070309020205020404" pitchFamily="49" charset="0"/>
              </a:rPr>
              <a:t> add deny </a:t>
            </a:r>
            <a:r>
              <a:rPr lang="en-US" altLang="en-US" sz="2844" dirty="0" err="1">
                <a:latin typeface="Courier New" panose="02070309020205020404" pitchFamily="49" charset="0"/>
              </a:rPr>
              <a:t>tcp</a:t>
            </a:r>
            <a:r>
              <a:rPr lang="en-US" altLang="en-US" sz="2844" dirty="0">
                <a:latin typeface="Courier New" panose="02070309020205020404" pitchFamily="49" charset="0"/>
              </a:rPr>
              <a:t> from </a:t>
            </a:r>
            <a:r>
              <a:rPr lang="en-US" altLang="en-US" sz="2844" dirty="0" err="1">
                <a:latin typeface="Courier New" panose="02070309020205020404" pitchFamily="49" charset="0"/>
              </a:rPr>
              <a:t>cracker.evil.org</a:t>
            </a:r>
            <a:r>
              <a:rPr lang="en-US" altLang="en-US" sz="2844" dirty="0">
                <a:latin typeface="Courier New" panose="02070309020205020404" pitchFamily="49" charset="0"/>
              </a:rPr>
              <a:t> to </a:t>
            </a:r>
            <a:r>
              <a:rPr lang="en-US" altLang="en-US" sz="2844" dirty="0" err="1">
                <a:latin typeface="Courier New" panose="02070309020205020404" pitchFamily="49" charset="0"/>
              </a:rPr>
              <a:t>wolf.tambov.su</a:t>
            </a:r>
            <a:r>
              <a:rPr lang="en-US" altLang="en-US" sz="2844" dirty="0">
                <a:latin typeface="Courier New" panose="02070309020205020404" pitchFamily="49" charset="0"/>
              </a:rPr>
              <a:t> telnet</a:t>
            </a:r>
            <a:endParaRPr lang="en-US" altLang="en-US" sz="2844" dirty="0">
              <a:latin typeface="Courier" pitchFamily="2" charset="0"/>
            </a:endParaRPr>
          </a:p>
          <a:p>
            <a:pPr>
              <a:spcBef>
                <a:spcPts val="1200"/>
              </a:spcBef>
            </a:pPr>
            <a:r>
              <a:rPr lang="en-US" altLang="en-US" dirty="0"/>
              <a:t>Other examples: </a:t>
            </a:r>
            <a:r>
              <a:rPr lang="en-US" altLang="en-US" dirty="0" err="1"/>
              <a:t>WinXP</a:t>
            </a:r>
            <a:r>
              <a:rPr lang="en-US" altLang="en-US" dirty="0"/>
              <a:t> &amp; Mac OS X have built in and third party firewalls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Different graphical user interfaces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Varying amounts of complexity and power</a:t>
            </a:r>
          </a:p>
        </p:txBody>
      </p:sp>
      <p:pic>
        <p:nvPicPr>
          <p:cNvPr id="59397" name="Picture 5">
            <a:extLst>
              <a:ext uri="{FF2B5EF4-FFF2-40B4-BE49-F238E27FC236}">
                <a16:creationId xmlns:a16="http://schemas.microsoft.com/office/drawing/2014/main" id="{5D225D8B-3737-1F4F-8E83-659F28AD1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22969" cy="20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A247E26-FAF7-9E41-A8FA-6457141D0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Firewalls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E15789C-7BE0-4E4A-A89E-4DBE3FC98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44600" y="2692400"/>
            <a:ext cx="11217275" cy="618807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en-US" dirty="0"/>
              <a:t>Here is what a computer with a default Windows XP install looks like: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2560" dirty="0">
                <a:latin typeface="Courier New" panose="02070309020205020404" pitchFamily="49" charset="0"/>
              </a:rPr>
              <a:t>135/</a:t>
            </a:r>
            <a:r>
              <a:rPr lang="en-US" altLang="en-US" sz="2560" dirty="0" err="1">
                <a:latin typeface="Courier New" panose="02070309020205020404" pitchFamily="49" charset="0"/>
              </a:rPr>
              <a:t>tcp</a:t>
            </a:r>
            <a:r>
              <a:rPr lang="en-US" altLang="en-US" sz="2560" dirty="0">
                <a:latin typeface="Courier New" panose="02070309020205020404" pitchFamily="49" charset="0"/>
              </a:rPr>
              <a:t> open loc-</a:t>
            </a:r>
            <a:r>
              <a:rPr lang="en-US" altLang="en-US" sz="2560" dirty="0" err="1">
                <a:latin typeface="Courier New" panose="02070309020205020404" pitchFamily="49" charset="0"/>
              </a:rPr>
              <a:t>srv</a:t>
            </a:r>
            <a:endParaRPr lang="en-US" altLang="en-US" sz="256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2560" dirty="0">
                <a:latin typeface="Courier New" panose="02070309020205020404" pitchFamily="49" charset="0"/>
              </a:rPr>
              <a:t>139/</a:t>
            </a:r>
            <a:r>
              <a:rPr lang="en-US" altLang="en-US" sz="2560" dirty="0" err="1">
                <a:latin typeface="Courier New" panose="02070309020205020404" pitchFamily="49" charset="0"/>
              </a:rPr>
              <a:t>tcp</a:t>
            </a:r>
            <a:r>
              <a:rPr lang="en-US" altLang="en-US" sz="2560" dirty="0">
                <a:latin typeface="Courier New" panose="02070309020205020404" pitchFamily="49" charset="0"/>
              </a:rPr>
              <a:t> open </a:t>
            </a:r>
            <a:r>
              <a:rPr lang="en-US" altLang="en-US" sz="2560" dirty="0" err="1">
                <a:latin typeface="Courier New" panose="02070309020205020404" pitchFamily="49" charset="0"/>
              </a:rPr>
              <a:t>netbios-ssn</a:t>
            </a:r>
            <a:endParaRPr lang="en-US" altLang="en-US" sz="256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2560" dirty="0">
                <a:latin typeface="Courier New" panose="02070309020205020404" pitchFamily="49" charset="0"/>
              </a:rPr>
              <a:t>445/</a:t>
            </a:r>
            <a:r>
              <a:rPr lang="en-US" altLang="en-US" sz="2560" dirty="0" err="1">
                <a:latin typeface="Courier New" panose="02070309020205020404" pitchFamily="49" charset="0"/>
              </a:rPr>
              <a:t>tcp</a:t>
            </a:r>
            <a:r>
              <a:rPr lang="en-US" altLang="en-US" sz="2560" dirty="0">
                <a:latin typeface="Courier New" panose="02070309020205020404" pitchFamily="49" charset="0"/>
              </a:rPr>
              <a:t> open </a:t>
            </a:r>
            <a:r>
              <a:rPr lang="en-US" altLang="en-US" sz="2560" dirty="0" err="1">
                <a:latin typeface="Courier New" panose="02070309020205020404" pitchFamily="49" charset="0"/>
              </a:rPr>
              <a:t>microsoft</a:t>
            </a:r>
            <a:r>
              <a:rPr lang="en-US" altLang="en-US" sz="2560" dirty="0">
                <a:latin typeface="Courier New" panose="02070309020205020404" pitchFamily="49" charset="0"/>
              </a:rPr>
              <a:t>-ds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2560" dirty="0">
                <a:latin typeface="Courier New" panose="02070309020205020404" pitchFamily="49" charset="0"/>
              </a:rPr>
              <a:t>1025/</a:t>
            </a:r>
            <a:r>
              <a:rPr lang="en-US" altLang="en-US" sz="2560" dirty="0" err="1">
                <a:latin typeface="Courier New" panose="02070309020205020404" pitchFamily="49" charset="0"/>
              </a:rPr>
              <a:t>tcp</a:t>
            </a:r>
            <a:r>
              <a:rPr lang="en-US" altLang="en-US" sz="2560" dirty="0">
                <a:latin typeface="Courier New" panose="02070309020205020404" pitchFamily="49" charset="0"/>
              </a:rPr>
              <a:t> open NFS-or-IIS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2560" dirty="0">
                <a:latin typeface="Courier New" panose="02070309020205020404" pitchFamily="49" charset="0"/>
              </a:rPr>
              <a:t>3389/</a:t>
            </a:r>
            <a:r>
              <a:rPr lang="en-US" altLang="en-US" sz="2560" dirty="0" err="1">
                <a:latin typeface="Courier New" panose="02070309020205020404" pitchFamily="49" charset="0"/>
              </a:rPr>
              <a:t>tcp</a:t>
            </a:r>
            <a:r>
              <a:rPr lang="en-US" altLang="en-US" sz="2560" dirty="0">
                <a:latin typeface="Courier New" panose="02070309020205020404" pitchFamily="49" charset="0"/>
              </a:rPr>
              <a:t> open </a:t>
            </a:r>
            <a:r>
              <a:rPr lang="en-US" altLang="en-US" sz="2560" dirty="0" err="1">
                <a:latin typeface="Courier New" panose="02070309020205020404" pitchFamily="49" charset="0"/>
              </a:rPr>
              <a:t>ms</a:t>
            </a:r>
            <a:r>
              <a:rPr lang="en-US" altLang="en-US" sz="2560" dirty="0">
                <a:latin typeface="Courier New" panose="02070309020205020404" pitchFamily="49" charset="0"/>
              </a:rPr>
              <a:t>-term-serv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2560" dirty="0">
                <a:latin typeface="Courier New" panose="02070309020205020404" pitchFamily="49" charset="0"/>
              </a:rPr>
              <a:t>5000/</a:t>
            </a:r>
            <a:r>
              <a:rPr lang="en-US" altLang="en-US" sz="2560" dirty="0" err="1">
                <a:latin typeface="Courier New" panose="02070309020205020404" pitchFamily="49" charset="0"/>
              </a:rPr>
              <a:t>tcp</a:t>
            </a:r>
            <a:r>
              <a:rPr lang="en-US" altLang="en-US" sz="2560" dirty="0">
                <a:latin typeface="Courier New" panose="02070309020205020404" pitchFamily="49" charset="0"/>
              </a:rPr>
              <a:t> open UPnP</a:t>
            </a:r>
            <a:endParaRPr lang="en-US" altLang="en-US" sz="2560" dirty="0">
              <a:latin typeface="Courier" pitchFamily="2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en-US" dirty="0"/>
              <a:t>Might need some of these services, or might not be able to control all the machines on the network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D473A897-9D23-C24E-92AE-0BB2DE7F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22969" cy="202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DD8B-1511-3049-815B-B74161F6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OSI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pic>
        <p:nvPicPr>
          <p:cNvPr id="53254" name="Picture 6" descr="Primacore Networks, LLC :: Overview of OSI Model">
            <a:extLst>
              <a:ext uri="{FF2B5EF4-FFF2-40B4-BE49-F238E27FC236}">
                <a16:creationId xmlns:a16="http://schemas.microsoft.com/office/drawing/2014/main" id="{0CE12B96-F70F-0641-97EF-4432E467D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5"/>
          <a:stretch/>
        </p:blipFill>
        <p:spPr bwMode="auto">
          <a:xfrm>
            <a:off x="3297539" y="2234787"/>
            <a:ext cx="8915399" cy="72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9EE40CFC-C968-9C4A-B86F-C87210458950}"/>
              </a:ext>
            </a:extLst>
          </p:cNvPr>
          <p:cNvSpPr/>
          <p:nvPr/>
        </p:nvSpPr>
        <p:spPr bwMode="auto">
          <a:xfrm>
            <a:off x="2695959" y="3886200"/>
            <a:ext cx="381000" cy="2103982"/>
          </a:xfrm>
          <a:prstGeom prst="leftBrace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55CBE-A0C6-084A-AF8A-71706AAC43DB}"/>
              </a:ext>
            </a:extLst>
          </p:cNvPr>
          <p:cNvSpPr txBox="1"/>
          <p:nvPr/>
        </p:nvSpPr>
        <p:spPr>
          <a:xfrm>
            <a:off x="1012877" y="4153361"/>
            <a:ext cx="1983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HTTP,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dirty="0"/>
              <a:t>FTP,</a:t>
            </a:r>
          </a:p>
          <a:p>
            <a:r>
              <a:rPr lang="en-US" altLang="zh-CN" sz="3200" dirty="0"/>
              <a:t>DNS</a:t>
            </a:r>
            <a:endParaRPr lang="en-US" sz="32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B62CF8-28E6-AF49-B168-F3FC618636CF}"/>
              </a:ext>
            </a:extLst>
          </p:cNvPr>
          <p:cNvSpPr/>
          <p:nvPr/>
        </p:nvSpPr>
        <p:spPr bwMode="auto">
          <a:xfrm>
            <a:off x="2695959" y="6026510"/>
            <a:ext cx="381000" cy="679090"/>
          </a:xfrm>
          <a:prstGeom prst="leftBrace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2028-EF90-B547-8B35-9A2EA227AB93}"/>
              </a:ext>
            </a:extLst>
          </p:cNvPr>
          <p:cNvSpPr txBox="1"/>
          <p:nvPr/>
        </p:nvSpPr>
        <p:spPr>
          <a:xfrm>
            <a:off x="863600" y="6034531"/>
            <a:ext cx="178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TCP,</a:t>
            </a:r>
            <a:r>
              <a:rPr lang="zh-CN" altLang="en-US" sz="3200" dirty="0"/>
              <a:t> </a:t>
            </a:r>
            <a:r>
              <a:rPr lang="en-US" altLang="zh-CN" sz="3200" dirty="0"/>
              <a:t>UDP</a:t>
            </a:r>
            <a:endParaRPr lang="en-US" sz="3200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A3A5A17-04F7-744D-B446-5241D97533FB}"/>
              </a:ext>
            </a:extLst>
          </p:cNvPr>
          <p:cNvSpPr/>
          <p:nvPr/>
        </p:nvSpPr>
        <p:spPr bwMode="auto">
          <a:xfrm>
            <a:off x="2697296" y="6844437"/>
            <a:ext cx="381000" cy="679090"/>
          </a:xfrm>
          <a:prstGeom prst="leftBrace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6F5CB7E-53C9-1447-90F7-9DCD8605B019}"/>
              </a:ext>
            </a:extLst>
          </p:cNvPr>
          <p:cNvSpPr/>
          <p:nvPr/>
        </p:nvSpPr>
        <p:spPr bwMode="auto">
          <a:xfrm>
            <a:off x="2695959" y="7670165"/>
            <a:ext cx="381000" cy="679090"/>
          </a:xfrm>
          <a:prstGeom prst="leftBrace">
            <a:avLst/>
          </a:prstGeom>
          <a:noFill/>
          <a:ln w="127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DECBD-5684-7842-8223-FFC9BE0D5D14}"/>
              </a:ext>
            </a:extLst>
          </p:cNvPr>
          <p:cNvSpPr txBox="1"/>
          <p:nvPr/>
        </p:nvSpPr>
        <p:spPr>
          <a:xfrm>
            <a:off x="1765003" y="6926992"/>
            <a:ext cx="479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IP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E58EA-2B20-394B-9ACF-F44B671CD9A0}"/>
              </a:ext>
            </a:extLst>
          </p:cNvPr>
          <p:cNvSpPr txBox="1"/>
          <p:nvPr/>
        </p:nvSpPr>
        <p:spPr>
          <a:xfrm>
            <a:off x="1479409" y="7764480"/>
            <a:ext cx="1036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MAC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995749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98E1AC0-E8E3-2345-8AA7-6043AF82C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Intrusion Detection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6D41D686-6F4D-9045-9991-B083CDBE7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Used to monitor for “suspicious activity” on a network</a:t>
            </a:r>
          </a:p>
          <a:p>
            <a:pPr lvl="1"/>
            <a:r>
              <a:rPr lang="en-US" altLang="en-US" dirty="0"/>
              <a:t>Can protect against known software exploits, like buffer overflows</a:t>
            </a:r>
          </a:p>
          <a:p>
            <a:r>
              <a:rPr lang="en-US" altLang="en-US" dirty="0"/>
              <a:t>Open Source IDS: Snort, </a:t>
            </a:r>
            <a:r>
              <a:rPr lang="en-US" altLang="en-US" dirty="0" err="1"/>
              <a:t>www.snort.org</a:t>
            </a:r>
            <a:endParaRPr lang="en-US" altLang="en-US" dirty="0"/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5E37E7F6-0A6B-944F-9C6F-99945F6B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16196" cy="20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8E5371-EC62-2A4D-A3C3-26DBC58D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lvl9pPr>
          </a:lstStyle>
          <a:p>
            <a:fld id="{4DAB1614-33EF-EC42-92F4-DF7763368C7C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7384955-7823-7043-BDBF-47577614E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Intrusion Detection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BFB8C663-64B8-7645-A045-13F9FB263D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3982" dirty="0"/>
              <a:t>Uses “intrusion signatures”</a:t>
            </a:r>
          </a:p>
          <a:p>
            <a:pPr lvl="1">
              <a:spcBef>
                <a:spcPts val="1200"/>
              </a:spcBef>
            </a:pPr>
            <a:r>
              <a:rPr lang="en-US" altLang="en-US" sz="3413" dirty="0"/>
              <a:t>Well known patterns of behavior</a:t>
            </a:r>
          </a:p>
          <a:p>
            <a:pPr lvl="2">
              <a:spcBef>
                <a:spcPts val="1200"/>
              </a:spcBef>
            </a:pPr>
            <a:r>
              <a:rPr lang="en-US" altLang="en-US" sz="2844" dirty="0"/>
              <a:t>Ping sweeps, port scanning, web server indexing, OS fingerprinting, DoS attempts, etc.</a:t>
            </a:r>
          </a:p>
          <a:p>
            <a:pPr>
              <a:spcBef>
                <a:spcPts val="1200"/>
              </a:spcBef>
            </a:pPr>
            <a:r>
              <a:rPr lang="en-US" altLang="en-US" sz="3982" dirty="0"/>
              <a:t>Example</a:t>
            </a:r>
          </a:p>
          <a:p>
            <a:pPr lvl="1">
              <a:spcBef>
                <a:spcPts val="1200"/>
              </a:spcBef>
            </a:pPr>
            <a:r>
              <a:rPr lang="en-US" altLang="en-US" sz="3413" dirty="0"/>
              <a:t>IRIX vulnerability in </a:t>
            </a:r>
            <a:r>
              <a:rPr lang="en-US" altLang="en-US" sz="3413" dirty="0" err="1">
                <a:latin typeface="Courier New" panose="02070309020205020404" pitchFamily="49" charset="0"/>
              </a:rPr>
              <a:t>webdist.cgi</a:t>
            </a:r>
            <a:endParaRPr lang="en-US" altLang="en-US" sz="3413" dirty="0"/>
          </a:p>
          <a:p>
            <a:pPr lvl="1">
              <a:spcBef>
                <a:spcPts val="1200"/>
              </a:spcBef>
            </a:pPr>
            <a:r>
              <a:rPr lang="en-US" altLang="en-US" sz="3413" dirty="0"/>
              <a:t>Can make a rule to drop packets containing the line</a:t>
            </a:r>
          </a:p>
          <a:p>
            <a:pPr lvl="2">
              <a:spcBef>
                <a:spcPts val="1200"/>
              </a:spcBef>
            </a:pPr>
            <a:r>
              <a:rPr lang="en-US" altLang="en-US" sz="2276" dirty="0">
                <a:latin typeface="Courier New" panose="02070309020205020404" pitchFamily="49" charset="0"/>
              </a:rPr>
              <a:t>“/</a:t>
            </a:r>
            <a:r>
              <a:rPr lang="en-US" altLang="en-US" sz="2276" dirty="0" err="1">
                <a:latin typeface="Courier New" panose="02070309020205020404" pitchFamily="49" charset="0"/>
              </a:rPr>
              <a:t>cgi</a:t>
            </a:r>
            <a:r>
              <a:rPr lang="en-US" altLang="en-US" sz="2276" dirty="0">
                <a:latin typeface="Courier New" panose="02070309020205020404" pitchFamily="49" charset="0"/>
              </a:rPr>
              <a:t>-bin/</a:t>
            </a:r>
            <a:r>
              <a:rPr lang="en-US" altLang="en-US" sz="2276" dirty="0" err="1">
                <a:latin typeface="Courier New" panose="02070309020205020404" pitchFamily="49" charset="0"/>
              </a:rPr>
              <a:t>webdist.cgi?distloc</a:t>
            </a:r>
            <a:r>
              <a:rPr lang="en-US" altLang="en-US" sz="2276" dirty="0">
                <a:latin typeface="Courier New" panose="02070309020205020404" pitchFamily="49" charset="0"/>
              </a:rPr>
              <a:t>=?;cat%20/</a:t>
            </a:r>
            <a:r>
              <a:rPr lang="en-US" altLang="en-US" sz="2276" dirty="0" err="1">
                <a:latin typeface="Courier New" panose="02070309020205020404" pitchFamily="49" charset="0"/>
              </a:rPr>
              <a:t>etc</a:t>
            </a:r>
            <a:r>
              <a:rPr lang="en-US" altLang="en-US" sz="2276" dirty="0">
                <a:latin typeface="Courier New" panose="02070309020205020404" pitchFamily="49" charset="0"/>
              </a:rPr>
              <a:t>/passwd”</a:t>
            </a:r>
            <a:endParaRPr lang="en-US" altLang="en-US" sz="2276" dirty="0">
              <a:latin typeface="Courier" pitchFamily="2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3982" dirty="0"/>
              <a:t>However, IDS is only useful if contingency plans are in place to curb attacks as they are occurring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AE45555A-5CF2-754D-A6E8-4C250CEA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960" y="216747"/>
            <a:ext cx="2016196" cy="20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B9D676B-DC4D-CA44-B59A-485747846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Application</a:t>
            </a:r>
            <a:r>
              <a:rPr lang="zh-CN" altLang="en-US" sz="5400" dirty="0"/>
              <a:t> </a:t>
            </a:r>
            <a:r>
              <a:rPr lang="en-US" altLang="zh-CN" sz="5400" dirty="0"/>
              <a:t>to</a:t>
            </a:r>
            <a:r>
              <a:rPr lang="zh-CN" altLang="en-US" sz="5400" dirty="0"/>
              <a:t> </a:t>
            </a:r>
            <a:r>
              <a:rPr lang="en-US" altLang="en-US" sz="5400" dirty="0"/>
              <a:t>Denial of Service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73F8BE4-D607-EB42-8FB0-53B541232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000" y="2133600"/>
            <a:ext cx="12159827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How can we protect ourselves?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Ingress filtering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If the source IP of a packet comes in on an interface which does not have a route to that packet, then drop it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RFC 2267 has more information about this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Stay on top of CERT advisories and the latest security patches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A fix for the IIS buffer overflow was released </a:t>
            </a:r>
            <a:r>
              <a:rPr lang="en-US" altLang="en-US" b="1" dirty="0"/>
              <a:t>sixteen days before</a:t>
            </a:r>
            <a:r>
              <a:rPr lang="en-US" altLang="en-US" dirty="0"/>
              <a:t> </a:t>
            </a:r>
            <a:r>
              <a:rPr lang="en-US" altLang="en-US" dirty="0" err="1"/>
              <a:t>CodeRed</a:t>
            </a:r>
            <a:r>
              <a:rPr lang="en-US" altLang="en-US" dirty="0"/>
              <a:t> had been deployed!</a:t>
            </a:r>
          </a:p>
        </p:txBody>
      </p:sp>
    </p:spTree>
    <p:extLst>
      <p:ext uri="{BB962C8B-B14F-4D97-AF65-F5344CB8AC3E}">
        <p14:creationId xmlns:p14="http://schemas.microsoft.com/office/powerpoint/2010/main" val="39073992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8EA6-697E-D64D-A722-5CFF6037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12471400" cy="2438400"/>
          </a:xfrm>
        </p:spPr>
        <p:txBody>
          <a:bodyPr/>
          <a:lstStyle/>
          <a:p>
            <a:r>
              <a:rPr lang="en-US" altLang="zh-CN" sz="5400" dirty="0"/>
              <a:t>Example</a:t>
            </a:r>
            <a:r>
              <a:rPr lang="zh-CN" altLang="en-US" sz="5400" dirty="0"/>
              <a:t> </a:t>
            </a:r>
            <a:r>
              <a:rPr lang="en-US" altLang="zh-CN" sz="5400" dirty="0"/>
              <a:t>of</a:t>
            </a:r>
            <a:r>
              <a:rPr lang="zh-CN" altLang="en-US" sz="5400" dirty="0"/>
              <a:t> </a:t>
            </a:r>
            <a:r>
              <a:rPr lang="en-US" altLang="zh-CN" sz="5400" dirty="0"/>
              <a:t>A</a:t>
            </a:r>
            <a:r>
              <a:rPr lang="zh-CN" altLang="en-US" sz="5400" dirty="0"/>
              <a:t> </a:t>
            </a:r>
            <a:r>
              <a:rPr lang="en-US" altLang="zh-CN" sz="5400" dirty="0"/>
              <a:t>Complete</a:t>
            </a:r>
            <a:r>
              <a:rPr lang="zh-CN" altLang="en-US" sz="5400" dirty="0"/>
              <a:t> </a:t>
            </a:r>
            <a:r>
              <a:rPr lang="en-US" altLang="zh-CN" sz="5400" dirty="0"/>
              <a:t>HTTP</a:t>
            </a:r>
            <a:r>
              <a:rPr lang="zh-CN" altLang="en-US" sz="5400" dirty="0"/>
              <a:t> </a:t>
            </a:r>
            <a:r>
              <a:rPr lang="en-US" altLang="zh-CN" sz="5400" dirty="0"/>
              <a:t>Packet</a:t>
            </a:r>
            <a:endParaRPr lang="en-US" sz="5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16FDAA-634F-444D-8916-1490326E7211}"/>
              </a:ext>
            </a:extLst>
          </p:cNvPr>
          <p:cNvGrpSpPr/>
          <p:nvPr/>
        </p:nvGrpSpPr>
        <p:grpSpPr>
          <a:xfrm>
            <a:off x="10769600" y="2785731"/>
            <a:ext cx="2057401" cy="2417955"/>
            <a:chOff x="10769600" y="2785731"/>
            <a:chExt cx="2057401" cy="24179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718CBF-747E-0642-AAD2-F66BD8F7FE24}"/>
                </a:ext>
              </a:extLst>
            </p:cNvPr>
            <p:cNvSpPr/>
            <p:nvPr/>
          </p:nvSpPr>
          <p:spPr bwMode="auto">
            <a:xfrm>
              <a:off x="10769600" y="2785731"/>
              <a:ext cx="2057400" cy="12192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rgbClr val="414141"/>
                  </a:solidFill>
                  <a:effectLst/>
                  <a:latin typeface="Gill Sans Light" charset="0"/>
                  <a:cs typeface="ヒラギノ角ゴ ProN W3" charset="0"/>
                  <a:sym typeface="Gill Sans Light" charset="0"/>
                </a:rPr>
                <a:t>Contents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rgbClr val="414141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4CABF75-9211-164A-8B4B-A94410AD69B9}"/>
                </a:ext>
              </a:extLst>
            </p:cNvPr>
            <p:cNvSpPr/>
            <p:nvPr/>
          </p:nvSpPr>
          <p:spPr bwMode="auto">
            <a:xfrm rot="16200000">
              <a:off x="11589307" y="3258106"/>
              <a:ext cx="417987" cy="2057401"/>
            </a:xfrm>
            <a:prstGeom prst="leftBrace">
              <a:avLst/>
            </a:prstGeom>
            <a:noFill/>
            <a:ln w="1270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62544-FA35-D441-BEED-E754C549F783}"/>
                </a:ext>
              </a:extLst>
            </p:cNvPr>
            <p:cNvSpPr txBox="1"/>
            <p:nvPr/>
          </p:nvSpPr>
          <p:spPr>
            <a:xfrm>
              <a:off x="11074400" y="4495800"/>
              <a:ext cx="175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Your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Data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(Used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you)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A1FDAB-54FC-9E43-9B60-30E73EB0280D}"/>
              </a:ext>
            </a:extLst>
          </p:cNvPr>
          <p:cNvGrpSpPr/>
          <p:nvPr/>
        </p:nvGrpSpPr>
        <p:grpSpPr>
          <a:xfrm>
            <a:off x="8102600" y="2785731"/>
            <a:ext cx="2671135" cy="2725732"/>
            <a:chOff x="8102600" y="2785731"/>
            <a:chExt cx="2671135" cy="27257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BB1962-B6BE-1B43-B9B0-ACF89A4CBBF9}"/>
                </a:ext>
              </a:extLst>
            </p:cNvPr>
            <p:cNvSpPr/>
            <p:nvPr/>
          </p:nvSpPr>
          <p:spPr bwMode="auto">
            <a:xfrm>
              <a:off x="8102600" y="2785731"/>
              <a:ext cx="2671135" cy="12192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800" b="1" dirty="0"/>
                <a:t>GET</a:t>
              </a:r>
              <a:r>
                <a:rPr lang="en-US" sz="2800" dirty="0"/>
                <a:t> /</a:t>
              </a:r>
              <a:r>
                <a:rPr lang="en-US" sz="2800" dirty="0" err="1"/>
                <a:t>hello.htm</a:t>
              </a:r>
              <a:r>
                <a:rPr lang="en-US" altLang="zh-CN" sz="2800" dirty="0" err="1"/>
                <a:t>l</a:t>
              </a:r>
              <a:r>
                <a:rPr lang="en-US" sz="2800" dirty="0"/>
                <a:t> </a:t>
              </a:r>
              <a:r>
                <a:rPr lang="en-US" sz="2800" b="1" dirty="0"/>
                <a:t>HTTP</a:t>
              </a:r>
              <a:r>
                <a:rPr lang="en-US" sz="2800" dirty="0"/>
                <a:t>/1.1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rgbClr val="414141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65A4CE78-2769-7E4B-8D69-C1A1C824CB99}"/>
                </a:ext>
              </a:extLst>
            </p:cNvPr>
            <p:cNvSpPr/>
            <p:nvPr/>
          </p:nvSpPr>
          <p:spPr bwMode="auto">
            <a:xfrm rot="16200000">
              <a:off x="9206086" y="2974326"/>
              <a:ext cx="417987" cy="2624960"/>
            </a:xfrm>
            <a:prstGeom prst="leftBrace">
              <a:avLst/>
            </a:prstGeom>
            <a:noFill/>
            <a:ln w="1270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B9953-22BE-F54F-90E0-99A34B1A5D9F}"/>
                </a:ext>
              </a:extLst>
            </p:cNvPr>
            <p:cNvSpPr txBox="1"/>
            <p:nvPr/>
          </p:nvSpPr>
          <p:spPr>
            <a:xfrm>
              <a:off x="8255000" y="4495800"/>
              <a:ext cx="236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7030A0"/>
                  </a:solidFill>
                </a:rPr>
                <a:t>Application</a:t>
              </a:r>
              <a:r>
                <a:rPr lang="zh-CN" altLang="en-US" sz="2000" dirty="0">
                  <a:solidFill>
                    <a:srgbClr val="7030A0"/>
                  </a:solidFill>
                </a:rPr>
                <a:t> </a:t>
              </a:r>
              <a:r>
                <a:rPr lang="en-US" altLang="zh-CN" sz="2000" dirty="0">
                  <a:solidFill>
                    <a:srgbClr val="7030A0"/>
                  </a:solidFill>
                </a:rPr>
                <a:t>Layer:</a:t>
              </a:r>
            </a:p>
            <a:p>
              <a:r>
                <a:rPr lang="en-US" altLang="zh-CN" sz="2000" dirty="0">
                  <a:solidFill>
                    <a:srgbClr val="FF0000"/>
                  </a:solidFill>
                </a:rPr>
                <a:t>HTTP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Header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(Used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your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application)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E6E4D-949F-D340-AB40-BC894FE0535B}"/>
              </a:ext>
            </a:extLst>
          </p:cNvPr>
          <p:cNvGrpSpPr/>
          <p:nvPr/>
        </p:nvGrpSpPr>
        <p:grpSpPr>
          <a:xfrm>
            <a:off x="5438849" y="2785731"/>
            <a:ext cx="2671135" cy="3033508"/>
            <a:chOff x="5438849" y="2785731"/>
            <a:chExt cx="2671135" cy="30335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FE0D1-380F-8042-B1C6-E1ED1E0BE547}"/>
                </a:ext>
              </a:extLst>
            </p:cNvPr>
            <p:cNvSpPr/>
            <p:nvPr/>
          </p:nvSpPr>
          <p:spPr bwMode="auto">
            <a:xfrm>
              <a:off x="5438849" y="2785731"/>
              <a:ext cx="2671135" cy="12192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800" b="1" dirty="0"/>
                <a:t>TCP:</a:t>
              </a:r>
              <a:r>
                <a:rPr lang="zh-CN" altLang="en-US" sz="2800" b="1" dirty="0"/>
                <a:t> </a:t>
              </a:r>
              <a:r>
                <a:rPr lang="en-US" altLang="zh-CN" sz="2800" dirty="0" err="1"/>
                <a:t>Src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Port;</a:t>
              </a:r>
              <a:r>
                <a:rPr lang="zh-CN" altLang="en-US" sz="2800" dirty="0"/>
                <a:t> </a:t>
              </a:r>
              <a:r>
                <a:rPr lang="en-US" altLang="zh-CN" sz="2800" dirty="0" err="1"/>
                <a:t>Dest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Port;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…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rgbClr val="414141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64B77681-9B3C-4D4D-B15B-15037242B287}"/>
                </a:ext>
              </a:extLst>
            </p:cNvPr>
            <p:cNvSpPr/>
            <p:nvPr/>
          </p:nvSpPr>
          <p:spPr bwMode="auto">
            <a:xfrm rot="16200000">
              <a:off x="6573010" y="2966210"/>
              <a:ext cx="417987" cy="2641192"/>
            </a:xfrm>
            <a:prstGeom prst="leftBrace">
              <a:avLst/>
            </a:prstGeom>
            <a:noFill/>
            <a:ln w="1270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6E15E8-EBAA-AB40-BC75-C6707E78C267}"/>
                </a:ext>
              </a:extLst>
            </p:cNvPr>
            <p:cNvSpPr txBox="1"/>
            <p:nvPr/>
          </p:nvSpPr>
          <p:spPr>
            <a:xfrm>
              <a:off x="5766207" y="4495800"/>
              <a:ext cx="22499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7030A0"/>
                  </a:solidFill>
                </a:rPr>
                <a:t>Transport</a:t>
              </a:r>
              <a:r>
                <a:rPr lang="zh-CN" altLang="en-US" sz="2000" dirty="0">
                  <a:solidFill>
                    <a:srgbClr val="7030A0"/>
                  </a:solidFill>
                </a:rPr>
                <a:t> </a:t>
              </a:r>
              <a:r>
                <a:rPr lang="en-US" altLang="zh-CN" sz="2000" dirty="0">
                  <a:solidFill>
                    <a:srgbClr val="7030A0"/>
                  </a:solidFill>
                </a:rPr>
                <a:t>Layer</a:t>
              </a:r>
            </a:p>
            <a:p>
              <a:r>
                <a:rPr lang="en-US" altLang="zh-CN" sz="2000" dirty="0">
                  <a:solidFill>
                    <a:srgbClr val="FF0000"/>
                  </a:solidFill>
                </a:rPr>
                <a:t>TCP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Header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(Typically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used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the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OS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kernel)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9E6EA4-9361-CB46-8CC7-CFC12ED99D0D}"/>
              </a:ext>
            </a:extLst>
          </p:cNvPr>
          <p:cNvGrpSpPr/>
          <p:nvPr/>
        </p:nvGrpSpPr>
        <p:grpSpPr>
          <a:xfrm>
            <a:off x="3357743" y="2785731"/>
            <a:ext cx="2083204" cy="3033508"/>
            <a:chOff x="3357743" y="2785731"/>
            <a:chExt cx="2083204" cy="30335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8EB35D-A10F-DF45-8069-343F7952387C}"/>
                </a:ext>
              </a:extLst>
            </p:cNvPr>
            <p:cNvSpPr/>
            <p:nvPr/>
          </p:nvSpPr>
          <p:spPr bwMode="auto">
            <a:xfrm>
              <a:off x="3378201" y="2785731"/>
              <a:ext cx="2057400" cy="12192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800" dirty="0"/>
                <a:t>IP: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10.0.0.1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rgbClr val="414141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CA78CD6A-4B2E-2240-8AF6-F80A4C328A82}"/>
                </a:ext>
              </a:extLst>
            </p:cNvPr>
            <p:cNvSpPr/>
            <p:nvPr/>
          </p:nvSpPr>
          <p:spPr bwMode="auto">
            <a:xfrm rot="16200000">
              <a:off x="4200581" y="3255433"/>
              <a:ext cx="417987" cy="2062745"/>
            </a:xfrm>
            <a:prstGeom prst="leftBrace">
              <a:avLst/>
            </a:prstGeom>
            <a:noFill/>
            <a:ln w="1270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33CBEF-4F95-0A49-B4F1-F7F67F439804}"/>
                </a:ext>
              </a:extLst>
            </p:cNvPr>
            <p:cNvSpPr txBox="1"/>
            <p:nvPr/>
          </p:nvSpPr>
          <p:spPr>
            <a:xfrm>
              <a:off x="3357743" y="4495800"/>
              <a:ext cx="19967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7030A0"/>
                  </a:solidFill>
                </a:rPr>
                <a:t>Network</a:t>
              </a:r>
              <a:r>
                <a:rPr lang="zh-CN" altLang="en-US" sz="2000" dirty="0">
                  <a:solidFill>
                    <a:srgbClr val="7030A0"/>
                  </a:solidFill>
                </a:rPr>
                <a:t> </a:t>
              </a:r>
              <a:r>
                <a:rPr lang="en-US" altLang="zh-CN" sz="2000" dirty="0">
                  <a:solidFill>
                    <a:srgbClr val="7030A0"/>
                  </a:solidFill>
                </a:rPr>
                <a:t>Layer</a:t>
              </a:r>
            </a:p>
            <a:p>
              <a:r>
                <a:rPr lang="en-US" altLang="zh-CN" sz="2000" dirty="0">
                  <a:solidFill>
                    <a:srgbClr val="FF0000"/>
                  </a:solidFill>
                </a:rPr>
                <a:t>IP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Header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(Typically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used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the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Router)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5CA073-8D61-354E-80E9-47273BEBD704}"/>
              </a:ext>
            </a:extLst>
          </p:cNvPr>
          <p:cNvGrpSpPr/>
          <p:nvPr/>
        </p:nvGrpSpPr>
        <p:grpSpPr>
          <a:xfrm>
            <a:off x="515759" y="2785731"/>
            <a:ext cx="2862442" cy="2738762"/>
            <a:chOff x="515759" y="2785731"/>
            <a:chExt cx="2862442" cy="27387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F7DAD9-7F8F-B44E-9F65-D89667BBA85B}"/>
                </a:ext>
              </a:extLst>
            </p:cNvPr>
            <p:cNvSpPr/>
            <p:nvPr/>
          </p:nvSpPr>
          <p:spPr bwMode="auto">
            <a:xfrm>
              <a:off x="536649" y="2785731"/>
              <a:ext cx="2841552" cy="12192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2800" dirty="0"/>
                <a:t>MAC: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00:00:5e:00:53:af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rgbClr val="414141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E3D448D-9661-354C-AE13-56C8BB22FFC9}"/>
                </a:ext>
              </a:extLst>
            </p:cNvPr>
            <p:cNvSpPr/>
            <p:nvPr/>
          </p:nvSpPr>
          <p:spPr bwMode="auto">
            <a:xfrm rot="16200000">
              <a:off x="1727412" y="2899647"/>
              <a:ext cx="417987" cy="2800375"/>
            </a:xfrm>
            <a:prstGeom prst="leftBrace">
              <a:avLst/>
            </a:prstGeom>
            <a:noFill/>
            <a:ln w="1270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ill Sans Light" charset="0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F6631F-8F4E-4E48-B871-FFA638DC1C72}"/>
                </a:ext>
              </a:extLst>
            </p:cNvPr>
            <p:cNvSpPr txBox="1"/>
            <p:nvPr/>
          </p:nvSpPr>
          <p:spPr>
            <a:xfrm>
              <a:off x="515759" y="4508830"/>
              <a:ext cx="27107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7030A0"/>
                  </a:solidFill>
                </a:rPr>
                <a:t>Data</a:t>
              </a:r>
              <a:r>
                <a:rPr lang="zh-CN" altLang="en-US" sz="2000" dirty="0">
                  <a:solidFill>
                    <a:srgbClr val="7030A0"/>
                  </a:solidFill>
                </a:rPr>
                <a:t> </a:t>
              </a:r>
              <a:r>
                <a:rPr lang="en-US" altLang="zh-CN" sz="2000" dirty="0">
                  <a:solidFill>
                    <a:srgbClr val="7030A0"/>
                  </a:solidFill>
                </a:rPr>
                <a:t>Link</a:t>
              </a:r>
              <a:r>
                <a:rPr lang="zh-CN" altLang="en-US" sz="2000" dirty="0">
                  <a:solidFill>
                    <a:srgbClr val="7030A0"/>
                  </a:solidFill>
                </a:rPr>
                <a:t> </a:t>
              </a:r>
              <a:r>
                <a:rPr lang="en-US" altLang="zh-CN" sz="2000" dirty="0">
                  <a:solidFill>
                    <a:srgbClr val="7030A0"/>
                  </a:solidFill>
                </a:rPr>
                <a:t>Layer</a:t>
              </a:r>
            </a:p>
            <a:p>
              <a:r>
                <a:rPr lang="en-US" altLang="zh-CN" sz="2000" dirty="0">
                  <a:solidFill>
                    <a:srgbClr val="FF0000"/>
                  </a:solidFill>
                </a:rPr>
                <a:t>MAC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Address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(Typically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used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by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the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Switch)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8D2D3B3-5C5F-B541-B1D6-2EA5DA10BF50}"/>
              </a:ext>
            </a:extLst>
          </p:cNvPr>
          <p:cNvSpPr/>
          <p:nvPr/>
        </p:nvSpPr>
        <p:spPr>
          <a:xfrm>
            <a:off x="557606" y="6323138"/>
            <a:ext cx="11734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b="1" dirty="0"/>
              <a:t>Physical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Layer: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Common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Example: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OTN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Protocol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(used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by,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for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example,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optical fiber)</a:t>
            </a:r>
            <a:endParaRPr lang="en-US" sz="3600" dirty="0"/>
          </a:p>
          <a:p>
            <a:pPr algn="l"/>
            <a:r>
              <a:rPr lang="en-US" altLang="zh-CN" sz="3600" dirty="0"/>
              <a:t>--</a:t>
            </a:r>
            <a:r>
              <a:rPr lang="zh-CN" altLang="en-US" sz="3600" dirty="0"/>
              <a:t> </a:t>
            </a:r>
            <a:r>
              <a:rPr lang="en-US" altLang="zh-CN" sz="3600" dirty="0"/>
              <a:t>OTN</a:t>
            </a:r>
            <a:r>
              <a:rPr lang="en-US" sz="3600" dirty="0"/>
              <a:t> is a digital wrapper that encapsulates frames of data, to allow multiple data sources to be sent on the same channel. This creates an optical virtual private network for each client signal.</a:t>
            </a:r>
          </a:p>
        </p:txBody>
      </p:sp>
    </p:spTree>
    <p:extLst>
      <p:ext uri="{BB962C8B-B14F-4D97-AF65-F5344CB8AC3E}">
        <p14:creationId xmlns:p14="http://schemas.microsoft.com/office/powerpoint/2010/main" val="3938980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F967-3E07-7243-97F5-E9314296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766FB-3B57-AD4A-B246-E2247B1C6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preparations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</a:t>
            </a:r>
          </a:p>
          <a:p>
            <a:r>
              <a:rPr lang="en-US" altLang="zh-CN" dirty="0">
                <a:sym typeface="Wingdings" pitchFamily="2" charset="2"/>
              </a:rPr>
              <a:t>Let’s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talk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about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attacks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from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lower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level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higher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181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1241-0D82-E04D-B589-79088BC5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poofing</a:t>
            </a:r>
          </a:p>
        </p:txBody>
      </p:sp>
      <p:pic>
        <p:nvPicPr>
          <p:cNvPr id="64514" name="Picture 2" descr="IP Spoofing DDoS Attack">
            <a:extLst>
              <a:ext uri="{FF2B5EF4-FFF2-40B4-BE49-F238E27FC236}">
                <a16:creationId xmlns:a16="http://schemas.microsoft.com/office/drawing/2014/main" id="{C3B0B1C7-CB28-E348-BA36-C4FAC74E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64" y="2162258"/>
            <a:ext cx="1138007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CCF82C-2666-8244-B8BD-1C8F3438EF38}"/>
              </a:ext>
            </a:extLst>
          </p:cNvPr>
          <p:cNvSpPr/>
          <p:nvPr/>
        </p:nvSpPr>
        <p:spPr>
          <a:xfrm>
            <a:off x="1701800" y="7375942"/>
            <a:ext cx="10591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IP spoofing is the creation of </a:t>
            </a:r>
            <a:r>
              <a:rPr lang="en-US" altLang="zh-CN" sz="4400" dirty="0"/>
              <a:t>IP</a:t>
            </a:r>
            <a:r>
              <a:rPr lang="zh-CN" altLang="en-US" sz="4400" dirty="0"/>
              <a:t> </a:t>
            </a:r>
            <a:r>
              <a:rPr lang="en-US" sz="4400" dirty="0"/>
              <a:t>packets which have a modified source address in order to hide the identity of the sender</a:t>
            </a:r>
          </a:p>
        </p:txBody>
      </p:sp>
    </p:spTree>
    <p:extLst>
      <p:ext uri="{BB962C8B-B14F-4D97-AF65-F5344CB8AC3E}">
        <p14:creationId xmlns:p14="http://schemas.microsoft.com/office/powerpoint/2010/main" val="33716176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2B6C-B4C4-9F46-94CE-CACF24BD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Spoofing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96B169-F041-1444-927D-9F8A44A017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CN" sz="3600" dirty="0"/>
              <a:t>H</a:t>
            </a:r>
            <a:r>
              <a:rPr lang="en-US" altLang="en-US" sz="3600" dirty="0"/>
              <a:t>ow IP works…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3600" dirty="0"/>
              <a:t>End hosts create IP packets and routers process them purely based on destination address alone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en-US" sz="3600" dirty="0"/>
              <a:t>Problem: End hosts may lie about other fields which do not affect delivery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en-US" sz="3600" dirty="0"/>
              <a:t>Source address – host may trick destination into believing that the packet is from a trusted source</a:t>
            </a:r>
          </a:p>
          <a:p>
            <a:pPr lvl="2">
              <a:lnSpc>
                <a:spcPct val="90000"/>
              </a:lnSpc>
              <a:spcBef>
                <a:spcPts val="1200"/>
              </a:spcBef>
            </a:pPr>
            <a:r>
              <a:rPr lang="en-US" altLang="en-US" sz="3600" dirty="0"/>
              <a:t>Especially applications which use IP addresses as a simple authentication method</a:t>
            </a:r>
          </a:p>
          <a:p>
            <a:pPr lvl="2">
              <a:lnSpc>
                <a:spcPct val="90000"/>
              </a:lnSpc>
              <a:spcBef>
                <a:spcPts val="1200"/>
              </a:spcBef>
            </a:pPr>
            <a:r>
              <a:rPr lang="en-US" altLang="zh-CN" sz="3600" dirty="0"/>
              <a:t>Mitigation</a:t>
            </a:r>
            <a:r>
              <a:rPr lang="en-US" altLang="en-US" sz="3600" dirty="0"/>
              <a:t> – use better authentication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328465068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2577-6220-644F-AA58-2F753A35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Matters?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F0E7-E6FA-4240-898E-57B4C0F5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adversaries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leveraging</a:t>
            </a:r>
            <a:r>
              <a:rPr lang="zh-CN" altLang="en-US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spoofing?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F3838-1362-A04D-B196-BAE9EE444F61}"/>
              </a:ext>
            </a:extLst>
          </p:cNvPr>
          <p:cNvSpPr txBox="1"/>
          <p:nvPr/>
        </p:nvSpPr>
        <p:spPr>
          <a:xfrm>
            <a:off x="2997200" y="41910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Denial-of-Service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3657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lank - Plai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Plai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Pla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itle - Top - Medallio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Medallio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Medall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Pages>0</Pages>
  <Words>1782</Words>
  <Characters>0</Characters>
  <Application>Microsoft Macintosh PowerPoint</Application>
  <PresentationFormat>Custom</PresentationFormat>
  <Lines>0</Lines>
  <Paragraphs>227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42</vt:i4>
      </vt:variant>
    </vt:vector>
  </HeadingPairs>
  <TitlesOfParts>
    <vt:vector size="62" baseType="lpstr">
      <vt:lpstr>Arial</vt:lpstr>
      <vt:lpstr>Calibri</vt:lpstr>
      <vt:lpstr>Consolas</vt:lpstr>
      <vt:lpstr>Courier</vt:lpstr>
      <vt:lpstr>Courier New</vt:lpstr>
      <vt:lpstr>Gill Sans Light</vt:lpstr>
      <vt:lpstr>Title &amp; Subtitle</vt:lpstr>
      <vt:lpstr>Photo - Vertical</vt:lpstr>
      <vt:lpstr>Title - Center</vt:lpstr>
      <vt:lpstr>Photo - Horizontal</vt:lpstr>
      <vt:lpstr>Title &amp; Bullets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Plain</vt:lpstr>
      <vt:lpstr>Title - Top</vt:lpstr>
      <vt:lpstr>Title - Top - Medallion</vt:lpstr>
      <vt:lpstr>  Web and Network Security:  Network Attacks and Defenses CS-4440 - Introduction to Computer Security Spring 2022 Jun Xu  Slides adapted from 15-441 by Justin Weisz at CMU</vt:lpstr>
      <vt:lpstr>Common Network Topology</vt:lpstr>
      <vt:lpstr>How Much Do You Know About Network Layers?</vt:lpstr>
      <vt:lpstr>How the OSI Layers Work?</vt:lpstr>
      <vt:lpstr>Example of A Complete HTTP Packet</vt:lpstr>
      <vt:lpstr>Now Let’s Talk about Security</vt:lpstr>
      <vt:lpstr>IP Spoofing</vt:lpstr>
      <vt:lpstr>Why IP Spoofing Possible</vt:lpstr>
      <vt:lpstr>Why It Matters?</vt:lpstr>
      <vt:lpstr>TCP Hijacking</vt:lpstr>
      <vt:lpstr>TCP Hijacking</vt:lpstr>
      <vt:lpstr>TCP Hijacking</vt:lpstr>
      <vt:lpstr>TCP Hijacking</vt:lpstr>
      <vt:lpstr>TCP Hijacking</vt:lpstr>
      <vt:lpstr>TCP Hijacking</vt:lpstr>
      <vt:lpstr>TCP Hijacking</vt:lpstr>
      <vt:lpstr>TCP Hijacking</vt:lpstr>
      <vt:lpstr>Packet Sniffing</vt:lpstr>
      <vt:lpstr>Packet Sniffing</vt:lpstr>
      <vt:lpstr>Denial of Service</vt:lpstr>
      <vt:lpstr>Denial of Service</vt:lpstr>
      <vt:lpstr>Denial of Service</vt:lpstr>
      <vt:lpstr>Denial of Service</vt:lpstr>
      <vt:lpstr>Distributed Denial of Service</vt:lpstr>
      <vt:lpstr>The Mirai Attack</vt:lpstr>
      <vt:lpstr>Related: Dictionary Attack</vt:lpstr>
      <vt:lpstr>Denial of Service</vt:lpstr>
      <vt:lpstr>Software Vulnerabilities</vt:lpstr>
      <vt:lpstr>WannaCry Ransomware Attack</vt:lpstr>
      <vt:lpstr>What Can We Do for Protection</vt:lpstr>
      <vt:lpstr>Secure Communications</vt:lpstr>
      <vt:lpstr>IPSEC</vt:lpstr>
      <vt:lpstr>VPN</vt:lpstr>
      <vt:lpstr>Firewalls</vt:lpstr>
      <vt:lpstr>Firewalls</vt:lpstr>
      <vt:lpstr>Firewalls</vt:lpstr>
      <vt:lpstr>Firewalls</vt:lpstr>
      <vt:lpstr>Firewalls</vt:lpstr>
      <vt:lpstr>Firewalls</vt:lpstr>
      <vt:lpstr>Intrusion Detection</vt:lpstr>
      <vt:lpstr>Intrusion Detection</vt:lpstr>
      <vt:lpstr>Application to Denial of Service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CS-4440 Introduction to Computer Security</dc:title>
  <dc:subject/>
  <dc:creator>jun</dc:creator>
  <cp:keywords/>
  <dc:description/>
  <cp:lastModifiedBy>Jun Xu</cp:lastModifiedBy>
  <cp:revision>741</cp:revision>
  <dcterms:modified xsi:type="dcterms:W3CDTF">2022-02-28T20:57:54Z</dcterms:modified>
</cp:coreProperties>
</file>